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60" r:id="rId2"/>
    <p:sldId id="263" r:id="rId3"/>
    <p:sldId id="277" r:id="rId4"/>
    <p:sldId id="283" r:id="rId5"/>
    <p:sldId id="284" r:id="rId6"/>
    <p:sldId id="278" r:id="rId7"/>
    <p:sldId id="279" r:id="rId8"/>
    <p:sldId id="280" r:id="rId9"/>
    <p:sldId id="281" r:id="rId10"/>
    <p:sldId id="264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295" r:id="rId19"/>
    <p:sldId id="294" r:id="rId20"/>
    <p:sldId id="296" r:id="rId21"/>
    <p:sldId id="297" r:id="rId22"/>
    <p:sldId id="298" r:id="rId23"/>
    <p:sldId id="265" r:id="rId24"/>
    <p:sldId id="261" r:id="rId25"/>
    <p:sldId id="287" r:id="rId26"/>
    <p:sldId id="266" r:id="rId27"/>
    <p:sldId id="300" r:id="rId28"/>
    <p:sldId id="275" r:id="rId29"/>
    <p:sldId id="299" r:id="rId30"/>
  </p:sldIdLst>
  <p:sldSz cx="12192000" cy="6858000"/>
  <p:notesSz cx="6858000" cy="9144000"/>
  <p:embeddedFontLst>
    <p:embeddedFont>
      <p:font typeface="맑은 고딕" panose="020B0503020000020004" pitchFamily="34" charset="-127"/>
      <p:regular r:id="rId32"/>
      <p:bold r:id="rId33"/>
    </p:embeddedFont>
    <p:embeddedFont>
      <p:font typeface="Freesentation 4 Regular" pitchFamily="2" charset="-127"/>
      <p:regular r:id="rId34"/>
    </p:embeddedFont>
    <p:embeddedFont>
      <p:font typeface="Freesentation 5 Medium" pitchFamily="2" charset="-127"/>
      <p:regular r:id="rId35"/>
    </p:embeddedFont>
    <p:embeddedFont>
      <p:font typeface="Freesentation 6 SemiBold" pitchFamily="2" charset="-127"/>
      <p:regular r:id="rId36"/>
      <p:bold r:id="rId37"/>
    </p:embeddedFont>
    <p:embeddedFont>
      <p:font typeface="Freesentation 7 Bold" pitchFamily="2" charset="-127"/>
      <p:bold r:id="rId38"/>
    </p:embeddedFont>
    <p:embeddedFont>
      <p:font typeface="Freesentation 9 Black" pitchFamily="2" charset="-127"/>
      <p:bold r:id="rId39"/>
    </p:embeddedFont>
    <p:embeddedFont>
      <p:font typeface="G마켓 산스 Bold" panose="02000000000000000000" pitchFamily="2" charset="-128"/>
      <p:bold r:id="rId40"/>
    </p:embeddedFont>
    <p:embeddedFont>
      <p:font typeface="G마켓 산스 Medium" panose="02000000000000000000" pitchFamily="2" charset="-128"/>
      <p:regular r:id="rId41"/>
    </p:embeddedFont>
    <p:embeddedFont>
      <p:font typeface="Gmarket Sans Bold" panose="02000000000000000000" pitchFamily="2" charset="-128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7378" userDrawn="1">
          <p15:clr>
            <a:srgbClr val="A4A3A4"/>
          </p15:clr>
        </p15:guide>
        <p15:guide id="4" orient="horz" pos="4042" userDrawn="1">
          <p15:clr>
            <a:srgbClr val="A4A3A4"/>
          </p15:clr>
        </p15:guide>
        <p15:guide id="5" orient="horz" pos="52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50B9"/>
    <a:srgbClr val="767676"/>
    <a:srgbClr val="817F7F"/>
    <a:srgbClr val="F2F2F2"/>
    <a:srgbClr val="B9B9B9"/>
    <a:srgbClr val="F7FBFB"/>
    <a:srgbClr val="043276"/>
    <a:srgbClr val="006BFF"/>
    <a:srgbClr val="04255C"/>
    <a:srgbClr val="5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73661"/>
  </p:normalViewPr>
  <p:slideViewPr>
    <p:cSldViewPr snapToGrid="0" showGuides="1">
      <p:cViewPr>
        <p:scale>
          <a:sx n="52" d="100"/>
          <a:sy n="52" d="100"/>
        </p:scale>
        <p:origin x="1952" y="920"/>
      </p:cViewPr>
      <p:guideLst>
        <p:guide orient="horz" pos="278"/>
        <p:guide pos="302"/>
        <p:guide pos="7378"/>
        <p:guide orient="horz" pos="4042"/>
        <p:guide orient="horz" pos="527"/>
        <p:guide orient="horz"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E388B-BD60-C74D-8145-7A16756E0927}" type="datetimeFigureOut">
              <a:rPr kumimoji="1" lang="ko-KR" altLang="en-US" smtClean="0"/>
              <a:t>2024. 10. 22.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2A90B-2F2E-2746-991F-80FD57F76C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7977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srgbClr val="0E0E0E"/>
                </a:solidFill>
                <a:effectLst/>
                <a:latin typeface=".SF NS"/>
              </a:rPr>
              <a:t>교통사고가 급격히 증가하고 있음에도 불구하고</a:t>
            </a:r>
            <a:r>
              <a:rPr lang="en-US" altLang="ko-KR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>
                <a:solidFill>
                  <a:srgbClr val="0E0E0E"/>
                </a:solidFill>
                <a:effectLst/>
                <a:latin typeface=".SF NS"/>
              </a:rPr>
              <a:t>현재 대책은 노인 운전 면허 반납 제도와 같은 일부 방안에만 치중되어 있습니다</a:t>
            </a:r>
            <a:r>
              <a:rPr lang="en-US" altLang="ko-KR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ko-KR" altLang="en-US">
                <a:solidFill>
                  <a:srgbClr val="0E0E0E"/>
                </a:solidFill>
                <a:effectLst/>
                <a:latin typeface=".SF NS"/>
              </a:rPr>
              <a:t>그러나 이러한 대책은 근본적인 사고 예방에 효과적이지 못하고</a:t>
            </a:r>
            <a:r>
              <a:rPr lang="en-US" altLang="ko-KR">
                <a:solidFill>
                  <a:srgbClr val="0E0E0E"/>
                </a:solidFill>
                <a:effectLst/>
                <a:latin typeface=".SF NS"/>
              </a:rPr>
              <a:t>, </a:t>
            </a:r>
            <a:r>
              <a:rPr lang="ko-KR" altLang="en-US">
                <a:solidFill>
                  <a:srgbClr val="0E0E0E"/>
                </a:solidFill>
                <a:effectLst/>
                <a:latin typeface=".SF NS"/>
              </a:rPr>
              <a:t>특정 연령대만을 겨냥한 제한적인 접근에 그치고 있습니다</a:t>
            </a:r>
            <a:r>
              <a:rPr lang="en-US" altLang="ko-KR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ko-KR" altLang="en-US">
                <a:solidFill>
                  <a:srgbClr val="0E0E0E"/>
                </a:solidFill>
                <a:effectLst/>
                <a:latin typeface=".SF NS"/>
              </a:rPr>
              <a:t>실수를 줄이기 위한 운전자 교육이나 기술적인 지원 시스템과 같은 전반적인 예방책은 미흡한 상황입니다</a:t>
            </a:r>
            <a:r>
              <a:rPr lang="en-US" altLang="ko-KR">
                <a:solidFill>
                  <a:srgbClr val="0E0E0E"/>
                </a:solidFill>
                <a:effectLst/>
                <a:latin typeface=".SF NS"/>
              </a:rPr>
              <a:t>. </a:t>
            </a:r>
            <a:r>
              <a:rPr lang="ko-KR" altLang="en-US">
                <a:solidFill>
                  <a:srgbClr val="0E0E0E"/>
                </a:solidFill>
                <a:effectLst/>
                <a:latin typeface=".SF NS"/>
              </a:rPr>
              <a:t>이로 인해 교통사고를 줄이기 위한 실질적이고 포괄적인 대책 마련이 시급합니다</a:t>
            </a:r>
            <a:r>
              <a:rPr lang="en-US" altLang="ko-KR">
                <a:solidFill>
                  <a:srgbClr val="0E0E0E"/>
                </a:solidFill>
                <a:effectLst/>
                <a:latin typeface=".SF NS"/>
              </a:rPr>
              <a:t>.</a:t>
            </a:r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2819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9700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3068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6950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1867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9123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6484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7196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6476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475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460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99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695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83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0374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3978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043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2A90B-2F2E-2746-991F-80FD57F76C2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412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2024. 10. 22.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2024. 10. 22.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493A0-5A2E-4ABE-81B3-F29B6C4F9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F08CF-DC57-46EC-9C0B-8BA20E3F6924}" type="datetimeFigureOut">
              <a:rPr lang="ko-KR" altLang="en-US" smtClean="0"/>
              <a:t>2024. 10. 22.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16706-CBCE-4693-8FD2-0D8EDFF42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18EA90-D9AC-455B-BCAC-5C47FC010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5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ECA7B5A-6115-4AD3-B2F4-E8007D64F658}"/>
              </a:ext>
            </a:extLst>
          </p:cNvPr>
          <p:cNvSpPr/>
          <p:nvPr/>
        </p:nvSpPr>
        <p:spPr>
          <a:xfrm>
            <a:off x="0" y="0"/>
            <a:ext cx="294894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B0CAC1-9159-4DFF-864E-B43B935926F6}"/>
              </a:ext>
            </a:extLst>
          </p:cNvPr>
          <p:cNvSpPr/>
          <p:nvPr/>
        </p:nvSpPr>
        <p:spPr>
          <a:xfrm>
            <a:off x="2948940" y="0"/>
            <a:ext cx="9243060" cy="6858000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8B7CD-06FD-4286-9F73-3F58DEED0C2C}"/>
              </a:ext>
            </a:extLst>
          </p:cNvPr>
          <p:cNvSpPr txBox="1"/>
          <p:nvPr/>
        </p:nvSpPr>
        <p:spPr>
          <a:xfrm>
            <a:off x="4975298" y="1422916"/>
            <a:ext cx="49487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4000" spc="-3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운전 미숙자를 위한</a:t>
            </a:r>
            <a:endParaRPr lang="en-US" altLang="ko-KR" sz="4000" spc="-3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4000" spc="-3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운전 보조 애플리케이션</a:t>
            </a:r>
            <a:endParaRPr lang="en-US" altLang="ko-KR" sz="4000" spc="-3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91E5E-08D1-4AF5-AF2B-431A1CA6AD34}"/>
              </a:ext>
            </a:extLst>
          </p:cNvPr>
          <p:cNvSpPr txBox="1"/>
          <p:nvPr/>
        </p:nvSpPr>
        <p:spPr>
          <a:xfrm>
            <a:off x="5095991" y="5069518"/>
            <a:ext cx="1808508" cy="12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5 Medium" pitchFamily="2" charset="-127"/>
                <a:ea typeface="Freesentation 5 Medium" pitchFamily="2" charset="-127"/>
              </a:rPr>
              <a:t>202155516</a:t>
            </a:r>
            <a:r>
              <a:rPr lang="ko-KR" altLang="en-US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en-US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5 Medium" pitchFamily="2" charset="-127"/>
                <a:ea typeface="Freesentation 5 Medium" pitchFamily="2" charset="-127"/>
              </a:rPr>
              <a:t>김대길</a:t>
            </a:r>
            <a:endParaRPr lang="en-US" altLang="ko-KR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5 Medium" pitchFamily="2" charset="-127"/>
                <a:ea typeface="Freesentation 5 Medium" pitchFamily="2" charset="-127"/>
              </a:rPr>
              <a:t>202155536</a:t>
            </a: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en-US" spc="-5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5 Medium" pitchFamily="2" charset="-127"/>
                <a:ea typeface="Freesentation 5 Medium" pitchFamily="2" charset="-127"/>
              </a:rPr>
              <a:t>김주송</a:t>
            </a:r>
            <a:endParaRPr lang="en-US" altLang="ko-KR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5 Medium" pitchFamily="2" charset="-127"/>
                <a:ea typeface="Freesentation 5 Medium" pitchFamily="2" charset="-127"/>
              </a:rPr>
              <a:t>202155592</a:t>
            </a: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5 Medium" pitchFamily="2" charset="-127"/>
                <a:ea typeface="Freesentation 5 Medium" pitchFamily="2" charset="-127"/>
              </a:rPr>
              <a:t> 이지수</a:t>
            </a:r>
            <a:endParaRPr lang="en-US" altLang="ko-KR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4EF57D-43A9-47B3-9282-73B214C46C26}"/>
              </a:ext>
            </a:extLst>
          </p:cNvPr>
          <p:cNvCxnSpPr/>
          <p:nvPr/>
        </p:nvCxnSpPr>
        <p:spPr>
          <a:xfrm>
            <a:off x="479425" y="3749040"/>
            <a:ext cx="3498215" cy="0"/>
          </a:xfrm>
          <a:prstGeom prst="line">
            <a:avLst/>
          </a:prstGeom>
          <a:ln w="12700">
            <a:solidFill>
              <a:srgbClr val="5F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E15E79-B618-43A5-B336-3D1C74F6959C}"/>
              </a:ext>
            </a:extLst>
          </p:cNvPr>
          <p:cNvCxnSpPr>
            <a:cxnSpLocks/>
          </p:cNvCxnSpPr>
          <p:nvPr/>
        </p:nvCxnSpPr>
        <p:spPr>
          <a:xfrm>
            <a:off x="2816150" y="3749040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2F6329-EA78-EBEB-1A03-7796D6245B07}"/>
              </a:ext>
            </a:extLst>
          </p:cNvPr>
          <p:cNvGrpSpPr/>
          <p:nvPr/>
        </p:nvGrpSpPr>
        <p:grpSpPr>
          <a:xfrm>
            <a:off x="1412313" y="441325"/>
            <a:ext cx="3073252" cy="6086797"/>
            <a:chOff x="1412313" y="441325"/>
            <a:chExt cx="3073252" cy="608679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F89D313-9520-481D-B6E9-1B2DDE28B3AD}"/>
                </a:ext>
              </a:extLst>
            </p:cNvPr>
            <p:cNvGrpSpPr/>
            <p:nvPr/>
          </p:nvGrpSpPr>
          <p:grpSpPr>
            <a:xfrm>
              <a:off x="1412313" y="441325"/>
              <a:ext cx="3073252" cy="6086797"/>
              <a:chOff x="2247030" y="970280"/>
              <a:chExt cx="2482838" cy="4917440"/>
            </a:xfrm>
            <a:effectLst>
              <a:outerShdw blurRad="381000" dist="3810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5" name="그림 14" descr="텍스트, 모니터, 실내, 휴대폰이(가) 표시된 사진&#10;&#10;자동 생성된 설명">
                <a:extLst>
                  <a:ext uri="{FF2B5EF4-FFF2-40B4-BE49-F238E27FC236}">
                    <a16:creationId xmlns:a16="http://schemas.microsoft.com/office/drawing/2014/main" id="{47E85ECC-F104-4FEF-9959-00961942B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7030" y="970280"/>
                <a:ext cx="2482838" cy="4917440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5DD1B28-645D-4E84-8272-BD4EED012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51" b="951"/>
              <a:stretch/>
            </p:blipFill>
            <p:spPr>
              <a:xfrm>
                <a:off x="2431359" y="1116830"/>
                <a:ext cx="2125981" cy="4634548"/>
              </a:xfrm>
              <a:prstGeom prst="roundRect">
                <a:avLst>
                  <a:gd name="adj" fmla="val 10764"/>
                </a:avLst>
              </a:prstGeom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FA82429-FDCD-F7BA-6BF6-7E1A7CBCFCFF}"/>
                </a:ext>
              </a:extLst>
            </p:cNvPr>
            <p:cNvSpPr/>
            <p:nvPr/>
          </p:nvSpPr>
          <p:spPr>
            <a:xfrm>
              <a:off x="1749287" y="824948"/>
              <a:ext cx="318052" cy="2981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522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10614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개발 학습 과정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차량 및 신호 인식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F0BA0B-80EF-A11B-0286-73355F9E5AF3}"/>
              </a:ext>
            </a:extLst>
          </p:cNvPr>
          <p:cNvSpPr/>
          <p:nvPr/>
        </p:nvSpPr>
        <p:spPr>
          <a:xfrm>
            <a:off x="1121664" y="1853185"/>
            <a:ext cx="3230880" cy="460247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EF8713-7507-764C-D430-B5C8A09D4501}"/>
              </a:ext>
            </a:extLst>
          </p:cNvPr>
          <p:cNvSpPr/>
          <p:nvPr/>
        </p:nvSpPr>
        <p:spPr>
          <a:xfrm>
            <a:off x="4480560" y="1853183"/>
            <a:ext cx="3230880" cy="4602479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D173AC-A789-3B00-B26F-E0D8113DC8AE}"/>
              </a:ext>
            </a:extLst>
          </p:cNvPr>
          <p:cNvSpPr/>
          <p:nvPr/>
        </p:nvSpPr>
        <p:spPr>
          <a:xfrm>
            <a:off x="7839456" y="1853185"/>
            <a:ext cx="3230880" cy="4602477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BE6C7AC-0BA7-E762-4368-89B3B0FCA8EF}"/>
              </a:ext>
            </a:extLst>
          </p:cNvPr>
          <p:cNvSpPr/>
          <p:nvPr/>
        </p:nvSpPr>
        <p:spPr>
          <a:xfrm>
            <a:off x="3954018" y="3585388"/>
            <a:ext cx="906780" cy="9067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삼각형 8">
            <a:extLst>
              <a:ext uri="{FF2B5EF4-FFF2-40B4-BE49-F238E27FC236}">
                <a16:creationId xmlns:a16="http://schemas.microsoft.com/office/drawing/2014/main" id="{E61D2F83-1418-2D92-062D-0CF74891F830}"/>
              </a:ext>
            </a:extLst>
          </p:cNvPr>
          <p:cNvSpPr/>
          <p:nvPr/>
        </p:nvSpPr>
        <p:spPr>
          <a:xfrm rot="5400000">
            <a:off x="4281952" y="3907535"/>
            <a:ext cx="360639" cy="310896"/>
          </a:xfrm>
          <a:prstGeom prst="triangle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6193F30-C7B3-3C34-1288-E71FA9F29C2C}"/>
              </a:ext>
            </a:extLst>
          </p:cNvPr>
          <p:cNvSpPr/>
          <p:nvPr/>
        </p:nvSpPr>
        <p:spPr>
          <a:xfrm>
            <a:off x="7331202" y="3585389"/>
            <a:ext cx="906780" cy="9067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삼각형 15">
            <a:extLst>
              <a:ext uri="{FF2B5EF4-FFF2-40B4-BE49-F238E27FC236}">
                <a16:creationId xmlns:a16="http://schemas.microsoft.com/office/drawing/2014/main" id="{B532AA03-DF65-7060-6F98-805F83BEB03B}"/>
              </a:ext>
            </a:extLst>
          </p:cNvPr>
          <p:cNvSpPr/>
          <p:nvPr/>
        </p:nvSpPr>
        <p:spPr>
          <a:xfrm rot="5400000">
            <a:off x="7659136" y="3907536"/>
            <a:ext cx="360639" cy="310896"/>
          </a:xfrm>
          <a:prstGeom prst="triangle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EF8905-26AF-F309-17A5-5EE0F85F1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6788" y="2993645"/>
            <a:ext cx="1670685" cy="31727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7F0700-BC5B-51EB-349E-4A57BD1F87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93891" y="3450869"/>
            <a:ext cx="2004218" cy="27185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56F63A-8A4C-39A4-4384-EA06C9B57A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93892" y="2998345"/>
            <a:ext cx="2004218" cy="297656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309665DA-C372-10A2-A9F7-7A742A579434}"/>
              </a:ext>
            </a:extLst>
          </p:cNvPr>
          <p:cNvSpPr txBox="1"/>
          <p:nvPr/>
        </p:nvSpPr>
        <p:spPr>
          <a:xfrm>
            <a:off x="1594853" y="2159509"/>
            <a:ext cx="2696092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데이터 </a:t>
            </a:r>
            <a:r>
              <a:rPr lang="ko-KR" altLang="en-US" sz="2400" b="1" u="none" strike="noStrike" spc="-150" err="1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어노테이션</a:t>
            </a:r>
            <a:endParaRPr lang="ko-KR" sz="24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EA078CBE-1AD5-E3B4-17BE-1B28B848D6BF}"/>
              </a:ext>
            </a:extLst>
          </p:cNvPr>
          <p:cNvSpPr txBox="1"/>
          <p:nvPr/>
        </p:nvSpPr>
        <p:spPr>
          <a:xfrm>
            <a:off x="4920837" y="2160333"/>
            <a:ext cx="2696092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학습을 위한 클래스 선정</a:t>
            </a:r>
            <a:endParaRPr lang="ko-KR" sz="24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34BBB101-99D0-873F-05B0-0100ACF826FD}"/>
              </a:ext>
            </a:extLst>
          </p:cNvPr>
          <p:cNvSpPr txBox="1"/>
          <p:nvPr/>
        </p:nvSpPr>
        <p:spPr>
          <a:xfrm>
            <a:off x="8292080" y="2159509"/>
            <a:ext cx="2696092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400" b="1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모델 학습</a:t>
            </a:r>
            <a:endParaRPr lang="ko-KR" sz="24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6148" name="Picture 4" descr="How To Convert YOLOv8 PyTorch TXT to Scaled-YOLOv4 TXT">
            <a:extLst>
              <a:ext uri="{FF2B5EF4-FFF2-40B4-BE49-F238E27FC236}">
                <a16:creationId xmlns:a16="http://schemas.microsoft.com/office/drawing/2014/main" id="{903DE322-0B7D-DC28-3BD3-5154A1EE0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3" t="25359" r="38408" b="24998"/>
          <a:stretch/>
        </p:blipFill>
        <p:spPr bwMode="auto">
          <a:xfrm>
            <a:off x="8365998" y="3296001"/>
            <a:ext cx="2089214" cy="240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663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8559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개발 학습 과정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차선 인식 모델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1AE0EFA-8E9B-3748-9BD0-A4E6AB4C7139}"/>
              </a:ext>
            </a:extLst>
          </p:cNvPr>
          <p:cNvGrpSpPr/>
          <p:nvPr/>
        </p:nvGrpSpPr>
        <p:grpSpPr>
          <a:xfrm>
            <a:off x="961463" y="1787892"/>
            <a:ext cx="3455271" cy="2413541"/>
            <a:chOff x="1121664" y="1795456"/>
            <a:chExt cx="2883927" cy="191443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4FFD43A-B150-F099-A672-175794D62AAA}"/>
                </a:ext>
              </a:extLst>
            </p:cNvPr>
            <p:cNvSpPr/>
            <p:nvPr/>
          </p:nvSpPr>
          <p:spPr>
            <a:xfrm>
              <a:off x="1121664" y="1853185"/>
              <a:ext cx="2883927" cy="18567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49172650-D6CF-6458-1D33-81F0514F5F43}"/>
                </a:ext>
              </a:extLst>
            </p:cNvPr>
            <p:cNvSpPr txBox="1"/>
            <p:nvPr/>
          </p:nvSpPr>
          <p:spPr>
            <a:xfrm>
              <a:off x="1309499" y="1795456"/>
              <a:ext cx="2696092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en-US" altLang="ko-KR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1.</a:t>
              </a:r>
              <a:r>
                <a:rPr lang="ko-KR" altLang="en-US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 원본 이미지</a:t>
              </a:r>
              <a:endParaRPr lang="ko-KR" sz="20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endParaRPr>
            </a:p>
          </p:txBody>
        </p:sp>
        <p:pic>
          <p:nvPicPr>
            <p:cNvPr id="19" name="그림 2" descr="야외, 도로, 하늘, 자동차이(가) 표시된 사진  자동 생성된 설명">
              <a:extLst>
                <a:ext uri="{FF2B5EF4-FFF2-40B4-BE49-F238E27FC236}">
                  <a16:creationId xmlns:a16="http://schemas.microsoft.com/office/drawing/2014/main" id="{F1B6882A-C330-E6B8-CD9E-8FE8BD0909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483307" y="2255237"/>
              <a:ext cx="2289205" cy="1287678"/>
            </a:xfrm>
            <a:prstGeom prst="rect">
              <a:avLst/>
            </a:prstGeom>
            <a:noFill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DA9DC06-01CF-86A2-F707-22201C64C873}"/>
              </a:ext>
            </a:extLst>
          </p:cNvPr>
          <p:cNvGrpSpPr/>
          <p:nvPr/>
        </p:nvGrpSpPr>
        <p:grpSpPr>
          <a:xfrm>
            <a:off x="4650185" y="1787892"/>
            <a:ext cx="3455271" cy="2413541"/>
            <a:chOff x="1121664" y="1795456"/>
            <a:chExt cx="2883927" cy="191443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D9529E9-A586-0525-B9D1-654C03014175}"/>
                </a:ext>
              </a:extLst>
            </p:cNvPr>
            <p:cNvSpPr/>
            <p:nvPr/>
          </p:nvSpPr>
          <p:spPr>
            <a:xfrm>
              <a:off x="1121664" y="1853185"/>
              <a:ext cx="2883927" cy="18567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5FB0F774-844A-DDE8-A1DC-F4DA224B5D8A}"/>
                </a:ext>
              </a:extLst>
            </p:cNvPr>
            <p:cNvSpPr txBox="1"/>
            <p:nvPr/>
          </p:nvSpPr>
          <p:spPr>
            <a:xfrm>
              <a:off x="1309499" y="1795456"/>
              <a:ext cx="2696092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en-US" altLang="ko-KR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2.</a:t>
              </a:r>
              <a:r>
                <a:rPr lang="ko-KR" altLang="en-US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 </a:t>
              </a:r>
              <a:r>
                <a:rPr lang="en-US" altLang="ko-KR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Grayscale</a:t>
              </a:r>
              <a:r>
                <a:rPr lang="ko-KR" altLang="en-US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로 변환</a:t>
              </a:r>
              <a:endParaRPr lang="ko-KR" sz="20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endParaRPr>
            </a:p>
          </p:txBody>
        </p:sp>
        <p:pic>
          <p:nvPicPr>
            <p:cNvPr id="34" name="그림 2">
              <a:extLst>
                <a:ext uri="{FF2B5EF4-FFF2-40B4-BE49-F238E27FC236}">
                  <a16:creationId xmlns:a16="http://schemas.microsoft.com/office/drawing/2014/main" id="{7A23BADC-EFB8-5F46-EDA3-C370F38252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3306" y="2284461"/>
              <a:ext cx="2289512" cy="1229399"/>
            </a:xfrm>
            <a:prstGeom prst="rect">
              <a:avLst/>
            </a:prstGeom>
            <a:noFill/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5105728-35B7-8C4E-F2F7-7C6858A00F94}"/>
              </a:ext>
            </a:extLst>
          </p:cNvPr>
          <p:cNvGrpSpPr/>
          <p:nvPr/>
        </p:nvGrpSpPr>
        <p:grpSpPr>
          <a:xfrm>
            <a:off x="8330504" y="1787892"/>
            <a:ext cx="3455271" cy="2413541"/>
            <a:chOff x="1121664" y="1795456"/>
            <a:chExt cx="2883927" cy="191443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5EB39B7-5B2E-D88F-F9F9-9A30EA447B8F}"/>
                </a:ext>
              </a:extLst>
            </p:cNvPr>
            <p:cNvSpPr/>
            <p:nvPr/>
          </p:nvSpPr>
          <p:spPr>
            <a:xfrm>
              <a:off x="1121664" y="1853185"/>
              <a:ext cx="2883927" cy="18567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EDC66E74-032F-9DE9-5CBE-07C3AF1134C6}"/>
                </a:ext>
              </a:extLst>
            </p:cNvPr>
            <p:cNvSpPr txBox="1"/>
            <p:nvPr/>
          </p:nvSpPr>
          <p:spPr>
            <a:xfrm>
              <a:off x="1309499" y="1795456"/>
              <a:ext cx="2696092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en-US" altLang="ko-KR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3.</a:t>
              </a:r>
              <a:r>
                <a:rPr lang="ko-KR" altLang="en-US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 </a:t>
              </a:r>
              <a:r>
                <a:rPr lang="en-US" altLang="ko-KR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Canny Edge Detection</a:t>
              </a:r>
              <a:endParaRPr lang="ko-KR" sz="20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endParaRPr>
            </a:p>
          </p:txBody>
        </p:sp>
        <p:pic>
          <p:nvPicPr>
            <p:cNvPr id="38" name="그림 2">
              <a:extLst>
                <a:ext uri="{FF2B5EF4-FFF2-40B4-BE49-F238E27FC236}">
                  <a16:creationId xmlns:a16="http://schemas.microsoft.com/office/drawing/2014/main" id="{7492046F-435C-E7CD-A220-8605CE578D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3306" y="2290914"/>
              <a:ext cx="2289512" cy="1216493"/>
            </a:xfrm>
            <a:prstGeom prst="rect">
              <a:avLst/>
            </a:prstGeom>
            <a:noFill/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FA785CB-E4D7-3437-31B3-2FEEE32E25C8}"/>
              </a:ext>
            </a:extLst>
          </p:cNvPr>
          <p:cNvGrpSpPr/>
          <p:nvPr/>
        </p:nvGrpSpPr>
        <p:grpSpPr>
          <a:xfrm>
            <a:off x="961463" y="4274212"/>
            <a:ext cx="3455271" cy="2413541"/>
            <a:chOff x="1121664" y="1795456"/>
            <a:chExt cx="2883927" cy="191443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A232D1F-31ED-C9E0-3203-8807E4E870E7}"/>
                </a:ext>
              </a:extLst>
            </p:cNvPr>
            <p:cNvSpPr/>
            <p:nvPr/>
          </p:nvSpPr>
          <p:spPr>
            <a:xfrm>
              <a:off x="1121664" y="1853185"/>
              <a:ext cx="2883927" cy="18567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A92868FE-D192-32C7-16A0-576EB6F7754E}"/>
                </a:ext>
              </a:extLst>
            </p:cNvPr>
            <p:cNvSpPr txBox="1"/>
            <p:nvPr/>
          </p:nvSpPr>
          <p:spPr>
            <a:xfrm>
              <a:off x="1309499" y="1795456"/>
              <a:ext cx="2696092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en-US" altLang="ko-KR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4. </a:t>
              </a:r>
              <a:r>
                <a:rPr lang="ko-KR" altLang="en-US" sz="2000" b="1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관심영역</a:t>
              </a:r>
              <a:r>
                <a:rPr lang="en-US" altLang="ko-KR" sz="2000" b="1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(ROI)</a:t>
              </a:r>
              <a:r>
                <a:rPr lang="ko-KR" altLang="en-US" sz="2000" b="1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 추출</a:t>
              </a:r>
              <a:endParaRPr lang="ko-KR" sz="20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endParaRPr>
            </a:p>
          </p:txBody>
        </p:sp>
        <p:pic>
          <p:nvPicPr>
            <p:cNvPr id="42" name="그림 2">
              <a:extLst>
                <a:ext uri="{FF2B5EF4-FFF2-40B4-BE49-F238E27FC236}">
                  <a16:creationId xmlns:a16="http://schemas.microsoft.com/office/drawing/2014/main" id="{57D0D0CA-12E5-CAB9-B6C3-9A1CB7DFFB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3307" y="2290497"/>
              <a:ext cx="2289205" cy="1217158"/>
            </a:xfrm>
            <a:prstGeom prst="rect">
              <a:avLst/>
            </a:prstGeom>
            <a:noFill/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B71C2D3-1DBD-E402-92F3-93D5B8C2D4E1}"/>
              </a:ext>
            </a:extLst>
          </p:cNvPr>
          <p:cNvGrpSpPr/>
          <p:nvPr/>
        </p:nvGrpSpPr>
        <p:grpSpPr>
          <a:xfrm>
            <a:off x="4641782" y="4274212"/>
            <a:ext cx="3455271" cy="2413541"/>
            <a:chOff x="1121664" y="1795456"/>
            <a:chExt cx="2883927" cy="19144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D0E7924-4AC5-D2F7-4120-D16057D7AE5D}"/>
                </a:ext>
              </a:extLst>
            </p:cNvPr>
            <p:cNvSpPr/>
            <p:nvPr/>
          </p:nvSpPr>
          <p:spPr>
            <a:xfrm>
              <a:off x="1121664" y="1853185"/>
              <a:ext cx="2883927" cy="185670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9690C5AF-C512-DA38-CC22-C417A396A563}"/>
                </a:ext>
              </a:extLst>
            </p:cNvPr>
            <p:cNvSpPr txBox="1"/>
            <p:nvPr/>
          </p:nvSpPr>
          <p:spPr>
            <a:xfrm>
              <a:off x="1309499" y="1795456"/>
              <a:ext cx="2696092" cy="55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116199"/>
                </a:lnSpc>
              </a:pPr>
              <a:r>
                <a:rPr lang="en-US" altLang="ko-KR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5.</a:t>
              </a:r>
              <a:r>
                <a:rPr lang="ko-KR" altLang="en-US" sz="2000" b="1" u="none" strike="noStrike" spc="-150">
                  <a:solidFill>
                    <a:srgbClr val="043276"/>
                  </a:solidFill>
                  <a:latin typeface="Freesentation 6 SemiBold" pitchFamily="2" charset="-127"/>
                  <a:ea typeface="Freesentation 6 SemiBold" pitchFamily="2" charset="-127"/>
                </a:rPr>
                <a:t> 검출된 좌우 차선 사이 색칠</a:t>
              </a:r>
              <a:endParaRPr lang="ko-KR" sz="20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endParaRPr>
            </a:p>
          </p:txBody>
        </p:sp>
        <p:pic>
          <p:nvPicPr>
            <p:cNvPr id="46" name="그림 2">
              <a:extLst>
                <a:ext uri="{FF2B5EF4-FFF2-40B4-BE49-F238E27FC236}">
                  <a16:creationId xmlns:a16="http://schemas.microsoft.com/office/drawing/2014/main" id="{76EAEC9C-F0AE-53E3-AADE-BF77AEB00E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83306" y="2282346"/>
              <a:ext cx="2289458" cy="1233595"/>
            </a:xfrm>
            <a:prstGeom prst="rect">
              <a:avLst/>
            </a:prstGeom>
            <a:noFill/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D6B0D8-13C1-C5B2-AD66-736952D169BD}"/>
              </a:ext>
            </a:extLst>
          </p:cNvPr>
          <p:cNvSpPr/>
          <p:nvPr/>
        </p:nvSpPr>
        <p:spPr>
          <a:xfrm>
            <a:off x="8322101" y="4346991"/>
            <a:ext cx="3455271" cy="23407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597FFD6E-E082-620F-7AAB-87E2C774740B}"/>
              </a:ext>
            </a:extLst>
          </p:cNvPr>
          <p:cNvSpPr txBox="1"/>
          <p:nvPr/>
        </p:nvSpPr>
        <p:spPr>
          <a:xfrm>
            <a:off x="8547149" y="4274212"/>
            <a:ext cx="3230223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0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6.</a:t>
            </a:r>
            <a:r>
              <a:rPr lang="ko-KR" altLang="en-US" sz="20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 결과 이미지</a:t>
            </a:r>
            <a:endParaRPr lang="ko-KR" sz="20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50" name="그림 2">
            <a:extLst>
              <a:ext uri="{FF2B5EF4-FFF2-40B4-BE49-F238E27FC236}">
                <a16:creationId xmlns:a16="http://schemas.microsoft.com/office/drawing/2014/main" id="{FF499033-CDF0-A8EA-BB24-A84343446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5389" y="4892710"/>
            <a:ext cx="2743095" cy="15458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638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8559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개발 학습 과정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차선 인식 모델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야외, 도로, 하늘, 자동차이(가) 표시된 사진  자동 생성된 설명">
            <a:extLst>
              <a:ext uri="{FF2B5EF4-FFF2-40B4-BE49-F238E27FC236}">
                <a16:creationId xmlns:a16="http://schemas.microsoft.com/office/drawing/2014/main" id="{0F514365-34B6-7D93-5DB4-8EB4DE731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35664" y="2741248"/>
            <a:ext cx="6171542" cy="349200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D705A2-5744-74E4-C7E3-3F522F98CA38}"/>
              </a:ext>
            </a:extLst>
          </p:cNvPr>
          <p:cNvSpPr txBox="1"/>
          <p:nvPr/>
        </p:nvSpPr>
        <p:spPr>
          <a:xfrm>
            <a:off x="3204524" y="1989399"/>
            <a:ext cx="3230223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1.</a:t>
            </a:r>
            <a:r>
              <a:rPr lang="ko-KR" altLang="en-US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 원본 이미지</a:t>
            </a:r>
            <a:endParaRPr lang="ko-KR" sz="28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2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흑백, 야외, 도로, 자동차이(가) 표시된 사진  자동 생성된 설명">
            <a:extLst>
              <a:ext uri="{FF2B5EF4-FFF2-40B4-BE49-F238E27FC236}">
                <a16:creationId xmlns:a16="http://schemas.microsoft.com/office/drawing/2014/main" id="{A0D98061-F1F5-4B02-AE4F-0DEE4E12A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48976" y="2741234"/>
            <a:ext cx="6171542" cy="3492000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8559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개발 학습 과정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차선 인식 모델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705A2-5744-74E4-C7E3-3F522F98CA38}"/>
              </a:ext>
            </a:extLst>
          </p:cNvPr>
          <p:cNvSpPr txBox="1"/>
          <p:nvPr/>
        </p:nvSpPr>
        <p:spPr>
          <a:xfrm>
            <a:off x="3204524" y="1989399"/>
            <a:ext cx="3230223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2.</a:t>
            </a:r>
            <a:r>
              <a:rPr lang="ko-KR" altLang="en-US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en-US" altLang="ko-KR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Grayscale</a:t>
            </a:r>
            <a:r>
              <a:rPr lang="ko-KR" altLang="en-US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로 변환</a:t>
            </a:r>
            <a:endParaRPr lang="ko-KR" altLang="ko-KR" sz="28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803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케치, 그림, 텍스트, 흑백이(가) 표시된 사진  자동 생성된 설명">
            <a:extLst>
              <a:ext uri="{FF2B5EF4-FFF2-40B4-BE49-F238E27FC236}">
                <a16:creationId xmlns:a16="http://schemas.microsoft.com/office/drawing/2014/main" id="{F19694A5-3957-9442-1F39-D359E6ED7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04062" y="2743231"/>
            <a:ext cx="6219380" cy="3519068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8559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개발 학습 과정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차선 인식 모델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705A2-5744-74E4-C7E3-3F522F98CA38}"/>
              </a:ext>
            </a:extLst>
          </p:cNvPr>
          <p:cNvSpPr txBox="1"/>
          <p:nvPr/>
        </p:nvSpPr>
        <p:spPr>
          <a:xfrm>
            <a:off x="3204524" y="1989399"/>
            <a:ext cx="4695892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3.</a:t>
            </a:r>
            <a:r>
              <a:rPr lang="ko-KR" altLang="en-US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 </a:t>
            </a:r>
            <a:r>
              <a:rPr lang="en-US" altLang="ko-KR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Canny Edge Detection</a:t>
            </a:r>
            <a:endParaRPr lang="ko-KR" altLang="ko-KR" sz="28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21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5" descr="스케치, 흑백, 그림, 블랙이(가) 표시된 사진  자동 생성된 설명">
            <a:extLst>
              <a:ext uri="{FF2B5EF4-FFF2-40B4-BE49-F238E27FC236}">
                <a16:creationId xmlns:a16="http://schemas.microsoft.com/office/drawing/2014/main" id="{8EFB647F-7292-D4E6-87F0-1BF907C51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99247" y="2738973"/>
            <a:ext cx="6171542" cy="3492000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8559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개발 학습 과정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차선 인식 모델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705A2-5744-74E4-C7E3-3F522F98CA38}"/>
              </a:ext>
            </a:extLst>
          </p:cNvPr>
          <p:cNvSpPr txBox="1"/>
          <p:nvPr/>
        </p:nvSpPr>
        <p:spPr>
          <a:xfrm>
            <a:off x="3204524" y="1989399"/>
            <a:ext cx="3230223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4. </a:t>
            </a:r>
            <a:r>
              <a:rPr lang="ko-KR" altLang="en-US" sz="2800" b="1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관심영역</a:t>
            </a:r>
            <a:r>
              <a:rPr lang="en-US" altLang="ko-KR" sz="2800" b="1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(ROI)</a:t>
            </a:r>
            <a:r>
              <a:rPr lang="ko-KR" altLang="en-US" sz="2800" b="1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 추출</a:t>
            </a:r>
            <a:endParaRPr lang="ko-KR" altLang="ko-KR" sz="28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2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18A15E-12AB-3F89-189F-A2D3804B2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62830" y="2716426"/>
            <a:ext cx="6257688" cy="3540743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8559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개발 학습 과정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차선 인식 모델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705A2-5744-74E4-C7E3-3F522F98CA38}"/>
              </a:ext>
            </a:extLst>
          </p:cNvPr>
          <p:cNvSpPr txBox="1"/>
          <p:nvPr/>
        </p:nvSpPr>
        <p:spPr>
          <a:xfrm>
            <a:off x="3204524" y="1989399"/>
            <a:ext cx="3708340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5.</a:t>
            </a:r>
            <a:r>
              <a:rPr lang="ko-KR" altLang="en-US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 검출된 좌우 차선 사이 색칠</a:t>
            </a:r>
            <a:endParaRPr lang="ko-KR" altLang="ko-KR" sz="28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902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야외, 하늘, 스크린샷, 도로이(가) 표시된 사진  자동 생성된 설명">
            <a:extLst>
              <a:ext uri="{FF2B5EF4-FFF2-40B4-BE49-F238E27FC236}">
                <a16:creationId xmlns:a16="http://schemas.microsoft.com/office/drawing/2014/main" id="{4C83EFDC-9C21-3CDD-8A2F-EE01C6C2B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9343" y="2716427"/>
            <a:ext cx="6251235" cy="35370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8559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개발 학습 과정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차선 인식 모델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D705A2-5744-74E4-C7E3-3F522F98CA38}"/>
              </a:ext>
            </a:extLst>
          </p:cNvPr>
          <p:cNvSpPr txBox="1"/>
          <p:nvPr/>
        </p:nvSpPr>
        <p:spPr>
          <a:xfrm>
            <a:off x="3204524" y="1989399"/>
            <a:ext cx="3230223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6.</a:t>
            </a:r>
            <a:r>
              <a:rPr lang="ko-KR" altLang="en-US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 결과 이미지</a:t>
            </a:r>
            <a:endParaRPr lang="ko-KR" altLang="ko-KR" sz="28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3887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10614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성능 평가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차량 및 신호 인식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3640E7-554E-4AA1-7916-7A3A2076A025}"/>
              </a:ext>
            </a:extLst>
          </p:cNvPr>
          <p:cNvPicPr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39417" y="1918804"/>
            <a:ext cx="8313165" cy="4164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78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10614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성능 평가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차량 인식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015C9FF5-5223-F490-A5C5-18B9C559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351433" y="3958928"/>
            <a:ext cx="546100" cy="3175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F16D356E-812E-53DD-5CF9-0F03EE772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15584" y="3958928"/>
            <a:ext cx="546100" cy="317500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10C12F9-1454-383C-F5B4-B512F79A1C05}"/>
              </a:ext>
            </a:extLst>
          </p:cNvPr>
          <p:cNvSpPr/>
          <p:nvPr/>
        </p:nvSpPr>
        <p:spPr>
          <a:xfrm>
            <a:off x="1240210" y="1903306"/>
            <a:ext cx="4473774" cy="417986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12208D-52E7-1A31-648F-1771478BB2A9}"/>
              </a:ext>
            </a:extLst>
          </p:cNvPr>
          <p:cNvSpPr txBox="1"/>
          <p:nvPr/>
        </p:nvSpPr>
        <p:spPr>
          <a:xfrm>
            <a:off x="1861985" y="2222803"/>
            <a:ext cx="3230223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1" u="none" strike="noStrike" spc="-150">
                <a:solidFill>
                  <a:schemeClr val="tx1">
                    <a:lumMod val="50000"/>
                    <a:lumOff val="50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일반 환경에서 기본 모델로</a:t>
            </a:r>
            <a:br>
              <a:rPr lang="en-US" altLang="ko-KR" sz="2400" b="1" u="none" strike="noStrike" spc="-150">
                <a:solidFill>
                  <a:schemeClr val="tx1">
                    <a:lumMod val="50000"/>
                    <a:lumOff val="50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</a:br>
            <a:r>
              <a:rPr lang="ko-KR" altLang="en-US" sz="2400" b="1" u="none" strike="noStrike" spc="-150">
                <a:solidFill>
                  <a:schemeClr val="tx1">
                    <a:lumMod val="50000"/>
                    <a:lumOff val="50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추론한 결과 이미지</a:t>
            </a:r>
            <a:endParaRPr lang="ko-KR" altLang="ko-KR" sz="2400" b="1" u="none" strike="noStrike" spc="-150">
              <a:solidFill>
                <a:schemeClr val="tx1">
                  <a:lumMod val="50000"/>
                  <a:lumOff val="50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27" name="그림 26" descr="텍스트, 도로, 고속도로, 아스팔트이(가) 표시된 사진&#10;&#10;자동 생성된 설명">
            <a:extLst>
              <a:ext uri="{FF2B5EF4-FFF2-40B4-BE49-F238E27FC236}">
                <a16:creationId xmlns:a16="http://schemas.microsoft.com/office/drawing/2014/main" id="{3204240E-6854-C978-2E3F-9A774A2EA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33" y="3191435"/>
            <a:ext cx="3678858" cy="2446868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BD91A2CD-C54C-46CE-CA9F-647813FF2D4F}"/>
              </a:ext>
            </a:extLst>
          </p:cNvPr>
          <p:cNvSpPr/>
          <p:nvPr/>
        </p:nvSpPr>
        <p:spPr>
          <a:xfrm>
            <a:off x="7001582" y="1903306"/>
            <a:ext cx="4473774" cy="417986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754983-C1A5-F13D-6C65-0BBA20FE2049}"/>
              </a:ext>
            </a:extLst>
          </p:cNvPr>
          <p:cNvSpPr txBox="1"/>
          <p:nvPr/>
        </p:nvSpPr>
        <p:spPr>
          <a:xfrm>
            <a:off x="7623357" y="2222803"/>
            <a:ext cx="3230223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1" u="none" strike="noStrike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일반 환경에서 </a:t>
            </a:r>
            <a:r>
              <a:rPr lang="ko-KR" altLang="en-US" sz="2400" b="1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학습한 </a:t>
            </a:r>
            <a:r>
              <a:rPr lang="ko-KR" altLang="en-US" sz="2400" b="1" u="none" strike="noStrike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모델로</a:t>
            </a:r>
            <a:br>
              <a:rPr lang="en-US" altLang="ko-KR" sz="2400" b="1" u="none" strike="noStrike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</a:br>
            <a:r>
              <a:rPr lang="ko-KR" altLang="en-US" sz="2400" b="1" u="none" strike="noStrike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추론한 결과 이미지</a:t>
            </a:r>
            <a:endParaRPr lang="ko-KR" altLang="ko-KR" sz="2400" b="1" u="none" strike="noStrike" spc="-150">
              <a:solidFill>
                <a:srgbClr val="0650B9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333EA3-1A91-A368-6EFD-A1CEC831A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36505" y="3200152"/>
            <a:ext cx="3678858" cy="24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6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112541" y="24611"/>
            <a:ext cx="1219200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3448663" y="587314"/>
            <a:ext cx="750620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초보 운전자의 </a:t>
            </a: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교통사고 비율 증가 </a:t>
            </a:r>
            <a:endParaRPr lang="en-US" altLang="ko-KR" sz="3600" b="1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4E429-9C75-BE45-4FF9-504477CDBFD4}"/>
              </a:ext>
            </a:extLst>
          </p:cNvPr>
          <p:cNvSpPr txBox="1"/>
          <p:nvPr/>
        </p:nvSpPr>
        <p:spPr>
          <a:xfrm>
            <a:off x="708575" y="587314"/>
            <a:ext cx="126509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연구 배경</a:t>
            </a:r>
            <a:endParaRPr lang="en-US" altLang="ko-KR" sz="24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3F4996-C6C0-696A-9A16-F6AE31C10C65}"/>
              </a:ext>
            </a:extLst>
          </p:cNvPr>
          <p:cNvGrpSpPr/>
          <p:nvPr/>
        </p:nvGrpSpPr>
        <p:grpSpPr>
          <a:xfrm>
            <a:off x="5004486" y="1736575"/>
            <a:ext cx="4394561" cy="2892670"/>
            <a:chOff x="3820605" y="1689095"/>
            <a:chExt cx="5981700" cy="37946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D1281990-95BA-6115-65BD-A62F9DDAE3A1}"/>
                </a:ext>
              </a:extLst>
            </p:cNvPr>
            <p:cNvGrpSpPr/>
            <p:nvPr/>
          </p:nvGrpSpPr>
          <p:grpSpPr>
            <a:xfrm>
              <a:off x="3820605" y="1689095"/>
              <a:ext cx="5981700" cy="3794603"/>
              <a:chOff x="3820605" y="1689095"/>
              <a:chExt cx="5981700" cy="3794603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A5B6AF87-DB00-640E-5089-1B044C0A0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20605" y="1689095"/>
                <a:ext cx="5981700" cy="3479800"/>
              </a:xfrm>
              <a:prstGeom prst="rect">
                <a:avLst/>
              </a:prstGeom>
            </p:spPr>
          </p:pic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C18FBEFA-62C7-2255-2157-CAA84EB0AE6E}"/>
                  </a:ext>
                </a:extLst>
              </p:cNvPr>
              <p:cNvSpPr txBox="1"/>
              <p:nvPr/>
            </p:nvSpPr>
            <p:spPr>
              <a:xfrm>
                <a:off x="4077976" y="5414806"/>
                <a:ext cx="5466957" cy="68892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78020"/>
                  </a:lnSpc>
                </a:pPr>
                <a:r>
                  <a:rPr lang="ko-KR" sz="1400" u="none" strike="noStrike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eesentation 4 Regular" pitchFamily="2" charset="-127"/>
                    <a:ea typeface="Freesentation 4 Regular" pitchFamily="2" charset="-127"/>
                  </a:rPr>
                  <a:t>운전면허</a:t>
                </a:r>
                <a:r>
                  <a:rPr lang="en-US" sz="1400" u="none" strike="noStrike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eesentation 4 Regular" pitchFamily="2" charset="-127"/>
                    <a:ea typeface="Freesentation 4 Regular" pitchFamily="2" charset="-127"/>
                  </a:rPr>
                  <a:t> </a:t>
                </a:r>
                <a:r>
                  <a:rPr lang="ko-KR" sz="1400" u="none" strike="noStrike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eesentation 4 Regular" pitchFamily="2" charset="-127"/>
                    <a:ea typeface="Freesentation 4 Regular" pitchFamily="2" charset="-127"/>
                  </a:rPr>
                  <a:t>취득경과년수별</a:t>
                </a:r>
                <a:r>
                  <a:rPr lang="en-US" sz="1400" u="none" strike="noStrike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eesentation 4 Regular" pitchFamily="2" charset="-127"/>
                    <a:ea typeface="Freesentation 4 Regular" pitchFamily="2" charset="-127"/>
                  </a:rPr>
                  <a:t> </a:t>
                </a:r>
                <a:r>
                  <a:rPr lang="ko-KR" sz="1400" u="none" strike="noStrike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eesentation 4 Regular" pitchFamily="2" charset="-127"/>
                    <a:ea typeface="Freesentation 4 Regular" pitchFamily="2" charset="-127"/>
                  </a:rPr>
                  <a:t>교통사고</a:t>
                </a:r>
                <a:r>
                  <a:rPr lang="en-US" sz="1400" u="none" strike="noStrike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eesentation 4 Regular" pitchFamily="2" charset="-127"/>
                    <a:ea typeface="Freesentation 4 Regular" pitchFamily="2" charset="-127"/>
                  </a:rPr>
                  <a:t> </a:t>
                </a:r>
                <a:r>
                  <a:rPr lang="ko-KR" sz="1400" u="none" strike="noStrike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eesentation 4 Regular" pitchFamily="2" charset="-127"/>
                    <a:ea typeface="Freesentation 4 Regular" pitchFamily="2" charset="-127"/>
                  </a:rPr>
                  <a:t>건수</a:t>
                </a:r>
              </a:p>
            </p:txBody>
          </p:sp>
        </p:grpSp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8BAD1919-6C02-0F55-88EF-4CB72FA88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4505" y="2527295"/>
              <a:ext cx="711200" cy="19431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1FFD583-CF8F-A3BD-EA5E-1AFF02AC77F2}"/>
              </a:ext>
            </a:extLst>
          </p:cNvPr>
          <p:cNvSpPr txBox="1"/>
          <p:nvPr/>
        </p:nvSpPr>
        <p:spPr>
          <a:xfrm>
            <a:off x="5238607" y="5253387"/>
            <a:ext cx="4509568" cy="1005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도로 위에서 </a:t>
            </a: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운전 미숙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과 </a:t>
            </a: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판단 오류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로 인해 </a:t>
            </a:r>
            <a:br>
              <a:rPr lang="en-US" altLang="ko-KR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</a:b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초보 운전자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들이 사고로 일으키는 비율 높음</a:t>
            </a:r>
            <a:endParaRPr lang="en-US" altLang="ko-KR" sz="24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306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10614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성능 평가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차량 인식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015C9FF5-5223-F490-A5C5-18B9C559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351433" y="3958928"/>
            <a:ext cx="546100" cy="3175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F16D356E-812E-53DD-5CF9-0F03EE772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815584" y="3958928"/>
            <a:ext cx="546100" cy="317500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10C12F9-1454-383C-F5B4-B512F79A1C05}"/>
              </a:ext>
            </a:extLst>
          </p:cNvPr>
          <p:cNvSpPr/>
          <p:nvPr/>
        </p:nvSpPr>
        <p:spPr>
          <a:xfrm>
            <a:off x="1240210" y="1903306"/>
            <a:ext cx="4473774" cy="3953798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12208D-52E7-1A31-648F-1771478BB2A9}"/>
              </a:ext>
            </a:extLst>
          </p:cNvPr>
          <p:cNvSpPr txBox="1"/>
          <p:nvPr/>
        </p:nvSpPr>
        <p:spPr>
          <a:xfrm>
            <a:off x="1861985" y="2247517"/>
            <a:ext cx="3230223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1" spc="-150">
                <a:solidFill>
                  <a:schemeClr val="tx1">
                    <a:lumMod val="50000"/>
                    <a:lumOff val="50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우천</a:t>
            </a:r>
            <a:r>
              <a:rPr lang="ko-KR" altLang="en-US" sz="2400" b="1" u="none" strike="noStrike" spc="-150">
                <a:solidFill>
                  <a:schemeClr val="tx1">
                    <a:lumMod val="50000"/>
                    <a:lumOff val="50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 환경에서 기본 모델로</a:t>
            </a:r>
            <a:br>
              <a:rPr lang="en-US" altLang="ko-KR" sz="2400" b="1" u="none" strike="noStrike" spc="-150">
                <a:solidFill>
                  <a:schemeClr val="tx1">
                    <a:lumMod val="50000"/>
                    <a:lumOff val="50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</a:br>
            <a:r>
              <a:rPr lang="ko-KR" altLang="en-US" sz="2400" b="1" u="none" strike="noStrike" spc="-150">
                <a:solidFill>
                  <a:schemeClr val="tx1">
                    <a:lumMod val="50000"/>
                    <a:lumOff val="50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추론한 결과 이미지</a:t>
            </a:r>
            <a:endParaRPr lang="ko-KR" altLang="ko-KR" sz="2400" b="1" u="none" strike="noStrike" spc="-150">
              <a:solidFill>
                <a:schemeClr val="tx1">
                  <a:lumMod val="50000"/>
                  <a:lumOff val="50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204240E-6854-C978-2E3F-9A774A2EA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8558" y="3214224"/>
            <a:ext cx="3417075" cy="2152606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BD91A2CD-C54C-46CE-CA9F-647813FF2D4F}"/>
              </a:ext>
            </a:extLst>
          </p:cNvPr>
          <p:cNvSpPr/>
          <p:nvPr/>
        </p:nvSpPr>
        <p:spPr>
          <a:xfrm>
            <a:off x="7001582" y="1903306"/>
            <a:ext cx="4473774" cy="3953797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754983-C1A5-F13D-6C65-0BBA20FE2049}"/>
              </a:ext>
            </a:extLst>
          </p:cNvPr>
          <p:cNvSpPr txBox="1"/>
          <p:nvPr/>
        </p:nvSpPr>
        <p:spPr>
          <a:xfrm>
            <a:off x="7623357" y="2247517"/>
            <a:ext cx="3230223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1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우천</a:t>
            </a:r>
            <a:r>
              <a:rPr lang="ko-KR" altLang="en-US" sz="2400" b="1" u="none" strike="noStrike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 환경에서 </a:t>
            </a:r>
            <a:r>
              <a:rPr lang="ko-KR" altLang="en-US" sz="2400" b="1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학습한 </a:t>
            </a:r>
            <a:r>
              <a:rPr lang="ko-KR" altLang="en-US" sz="2400" b="1" u="none" strike="noStrike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모델로</a:t>
            </a:r>
            <a:br>
              <a:rPr lang="en-US" altLang="ko-KR" sz="2400" b="1" u="none" strike="noStrike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</a:br>
            <a:r>
              <a:rPr lang="ko-KR" altLang="en-US" sz="2400" b="1" u="none" strike="noStrike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추론한 결과 이미지</a:t>
            </a:r>
            <a:endParaRPr lang="ko-KR" altLang="ko-KR" sz="2400" b="1" u="none" strike="noStrike" spc="-150">
              <a:solidFill>
                <a:srgbClr val="0650B9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333EA3-1A91-A368-6EFD-A1CEC831A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930" y="3215338"/>
            <a:ext cx="3417075" cy="21514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8CBD9-FB80-1CD8-B4EC-26674E2F9DCB}"/>
              </a:ext>
            </a:extLst>
          </p:cNvPr>
          <p:cNvSpPr txBox="1"/>
          <p:nvPr/>
        </p:nvSpPr>
        <p:spPr>
          <a:xfrm>
            <a:off x="2678886" y="6083167"/>
            <a:ext cx="6819496" cy="524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주간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과 </a:t>
            </a: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야간</a:t>
            </a:r>
            <a:r>
              <a:rPr lang="en-US" altLang="ko-KR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,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다양한 기후 조건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에서도 일정 수준 이상의 성능을 보임</a:t>
            </a:r>
            <a:endParaRPr lang="en-US" altLang="ko-KR" sz="24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989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10614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성능 평가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신호 인식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015C9FF5-5223-F490-A5C5-18B9C559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320288" y="4088223"/>
            <a:ext cx="460109" cy="3175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F16D356E-812E-53DD-5CF9-0F03EE772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84439" y="4088223"/>
            <a:ext cx="460109" cy="317500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10C12F9-1454-383C-F5B4-B512F79A1C05}"/>
              </a:ext>
            </a:extLst>
          </p:cNvPr>
          <p:cNvSpPr/>
          <p:nvPr/>
        </p:nvSpPr>
        <p:spPr>
          <a:xfrm>
            <a:off x="1166070" y="2075596"/>
            <a:ext cx="4473774" cy="3731375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12208D-52E7-1A31-648F-1771478BB2A9}"/>
              </a:ext>
            </a:extLst>
          </p:cNvPr>
          <p:cNvSpPr txBox="1"/>
          <p:nvPr/>
        </p:nvSpPr>
        <p:spPr>
          <a:xfrm>
            <a:off x="1787845" y="2419807"/>
            <a:ext cx="3230223" cy="5935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1" u="none" strike="noStrike" spc="-150">
                <a:solidFill>
                  <a:schemeClr val="tx1">
                    <a:lumMod val="50000"/>
                    <a:lumOff val="50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기본 모델로 신호등을</a:t>
            </a:r>
            <a:br>
              <a:rPr lang="en-US" altLang="ko-KR" sz="2400" b="1" u="none" strike="noStrike" spc="-150">
                <a:solidFill>
                  <a:schemeClr val="tx1">
                    <a:lumMod val="50000"/>
                    <a:lumOff val="50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</a:br>
            <a:r>
              <a:rPr lang="ko-KR" altLang="en-US" sz="2400" b="1" u="none" strike="noStrike" spc="-150">
                <a:solidFill>
                  <a:schemeClr val="tx1">
                    <a:lumMod val="50000"/>
                    <a:lumOff val="50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추론한 결과 이미지</a:t>
            </a:r>
            <a:endParaRPr lang="ko-KR" altLang="ko-KR" sz="2400" b="1" u="none" strike="noStrike" spc="-150">
              <a:solidFill>
                <a:schemeClr val="tx1">
                  <a:lumMod val="50000"/>
                  <a:lumOff val="50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204240E-6854-C978-2E3F-9A774A2EA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8097" y="3428400"/>
            <a:ext cx="3584650" cy="1952592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BD91A2CD-C54C-46CE-CA9F-647813FF2D4F}"/>
              </a:ext>
            </a:extLst>
          </p:cNvPr>
          <p:cNvSpPr/>
          <p:nvPr/>
        </p:nvSpPr>
        <p:spPr>
          <a:xfrm>
            <a:off x="6927442" y="2075596"/>
            <a:ext cx="4473774" cy="3731375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754983-C1A5-F13D-6C65-0BBA20FE2049}"/>
              </a:ext>
            </a:extLst>
          </p:cNvPr>
          <p:cNvSpPr txBox="1"/>
          <p:nvPr/>
        </p:nvSpPr>
        <p:spPr>
          <a:xfrm>
            <a:off x="7549217" y="2419807"/>
            <a:ext cx="3230223" cy="5935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1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학습한 </a:t>
            </a:r>
            <a:r>
              <a:rPr lang="ko-KR" altLang="en-US" sz="2400" b="1" u="none" strike="noStrike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모델로 신호등을</a:t>
            </a:r>
            <a:br>
              <a:rPr lang="en-US" altLang="ko-KR" sz="2400" b="1" u="none" strike="noStrike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</a:br>
            <a:r>
              <a:rPr lang="ko-KR" altLang="en-US" sz="2400" b="1" u="none" strike="noStrike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추론한 결과 이미지</a:t>
            </a:r>
            <a:endParaRPr lang="ko-KR" altLang="ko-KR" sz="2400" b="1" u="none" strike="noStrike" spc="-150">
              <a:solidFill>
                <a:srgbClr val="0650B9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333EA3-1A91-A368-6EFD-A1CEC831A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9606" y="3429000"/>
            <a:ext cx="3584375" cy="19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8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10614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AI 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모델 성능 평가 </a:t>
            </a:r>
            <a:r>
              <a:rPr lang="en-US" altLang="ko-KR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–</a:t>
            </a:r>
            <a:r>
              <a:rPr lang="ko-KR" altLang="en-US" sz="40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차선 인식</a:t>
            </a:r>
            <a:endParaRPr lang="en-US" altLang="ko-KR" sz="40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650B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015C9FF5-5223-F490-A5C5-18B9C559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252579" y="3049105"/>
            <a:ext cx="546100" cy="317500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F16D356E-812E-53DD-5CF9-0F03EE772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16730" y="3049105"/>
            <a:ext cx="546100" cy="317500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10C12F9-1454-383C-F5B4-B512F79A1C05}"/>
              </a:ext>
            </a:extLst>
          </p:cNvPr>
          <p:cNvSpPr/>
          <p:nvPr/>
        </p:nvSpPr>
        <p:spPr>
          <a:xfrm>
            <a:off x="1141356" y="1993136"/>
            <a:ext cx="4473774" cy="342908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12208D-52E7-1A31-648F-1771478BB2A9}"/>
              </a:ext>
            </a:extLst>
          </p:cNvPr>
          <p:cNvSpPr txBox="1"/>
          <p:nvPr/>
        </p:nvSpPr>
        <p:spPr>
          <a:xfrm>
            <a:off x="1800596" y="2126347"/>
            <a:ext cx="3230223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1" spc="-150">
                <a:solidFill>
                  <a:schemeClr val="tx1">
                    <a:lumMod val="50000"/>
                    <a:lumOff val="50000"/>
                  </a:schemeClr>
                </a:solidFill>
                <a:latin typeface="Freesentation 6 SemiBold" pitchFamily="2" charset="-127"/>
                <a:ea typeface="Freesentation 6 SemiBold" pitchFamily="2" charset="-127"/>
              </a:rPr>
              <a:t>원본 이미지</a:t>
            </a:r>
            <a:endParaRPr lang="ko-KR" altLang="ko-KR" sz="2400" b="1" u="none" strike="noStrike" spc="-150">
              <a:solidFill>
                <a:schemeClr val="tx1">
                  <a:lumMod val="50000"/>
                  <a:lumOff val="50000"/>
                </a:schemeClr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204240E-6854-C978-2E3F-9A774A2EA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3383" y="2937797"/>
            <a:ext cx="3584650" cy="2020439"/>
          </a:xfrm>
          <a:prstGeom prst="rect">
            <a:avLst/>
          </a:prstGeom>
        </p:spPr>
      </p:pic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BD91A2CD-C54C-46CE-CA9F-647813FF2D4F}"/>
              </a:ext>
            </a:extLst>
          </p:cNvPr>
          <p:cNvSpPr/>
          <p:nvPr/>
        </p:nvSpPr>
        <p:spPr>
          <a:xfrm>
            <a:off x="6902728" y="1993136"/>
            <a:ext cx="4473774" cy="3429090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754983-C1A5-F13D-6C65-0BBA20FE2049}"/>
              </a:ext>
            </a:extLst>
          </p:cNvPr>
          <p:cNvSpPr txBox="1"/>
          <p:nvPr/>
        </p:nvSpPr>
        <p:spPr>
          <a:xfrm>
            <a:off x="7524503" y="2121567"/>
            <a:ext cx="3230223" cy="70448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00" b="1" spc="-150">
                <a:solidFill>
                  <a:srgbClr val="0650B9"/>
                </a:solidFill>
                <a:latin typeface="Freesentation 6 SemiBold" pitchFamily="2" charset="-127"/>
                <a:ea typeface="Freesentation 6 SemiBold" pitchFamily="2" charset="-127"/>
              </a:rPr>
              <a:t>결과 이미지</a:t>
            </a:r>
            <a:endParaRPr lang="ko-KR" altLang="ko-KR" sz="2400" b="1" u="none" strike="noStrike" spc="-150">
              <a:solidFill>
                <a:srgbClr val="0650B9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333EA3-1A91-A368-6EFD-A1CEC831A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4892" y="2934805"/>
            <a:ext cx="3584375" cy="20264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9DB770-8E59-8E7B-FB80-9C34ABC3C54F}"/>
              </a:ext>
            </a:extLst>
          </p:cNvPr>
          <p:cNvSpPr txBox="1"/>
          <p:nvPr/>
        </p:nvSpPr>
        <p:spPr>
          <a:xfrm>
            <a:off x="2644340" y="5931253"/>
            <a:ext cx="7249100" cy="524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도로의 차선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을 안정적으로 인식하고 시각적으로 표시하는 데 </a:t>
            </a: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효과적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임</a:t>
            </a:r>
            <a:endParaRPr lang="en-US" altLang="ko-KR" sz="24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370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7ED5DE-DC6D-4762-AFB0-8ACB80E638CA}"/>
              </a:ext>
            </a:extLst>
          </p:cNvPr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650B9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BD18EB-F5D3-4690-8301-6CCAB9CA6C72}"/>
              </a:ext>
            </a:extLst>
          </p:cNvPr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90A04C-C843-4A73-877E-CFB9FC44AEAC}"/>
              </a:ext>
            </a:extLst>
          </p:cNvPr>
          <p:cNvGrpSpPr/>
          <p:nvPr/>
        </p:nvGrpSpPr>
        <p:grpSpPr>
          <a:xfrm>
            <a:off x="4762099" y="836613"/>
            <a:ext cx="2667802" cy="5283776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" name="그림 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72C57600-C7CE-4BEC-97E1-5CB4E91A2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3EF49D-1BAF-429F-8878-2A19BA0B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D04282D-BBF4-47BB-8EC0-A6854C1B3546}"/>
              </a:ext>
            </a:extLst>
          </p:cNvPr>
          <p:cNvSpPr txBox="1"/>
          <p:nvPr/>
        </p:nvSpPr>
        <p:spPr>
          <a:xfrm>
            <a:off x="968021" y="2257651"/>
            <a:ext cx="3361818" cy="663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실시간으로 교통 상황을 파악하고 음성으로 안내하여</a:t>
            </a:r>
            <a:br>
              <a:rPr lang="en-US" altLang="ko-KR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</a:b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운전자가 안전하게 운전할 수 있도록 지원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0B4DC-1A63-438D-8DCC-1670CED7ACF5}"/>
              </a:ext>
            </a:extLst>
          </p:cNvPr>
          <p:cNvSpPr txBox="1"/>
          <p:nvPr/>
        </p:nvSpPr>
        <p:spPr>
          <a:xfrm>
            <a:off x="1352742" y="4376205"/>
            <a:ext cx="2977097" cy="963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운전 습관을 개선할 수 있는 피드백을 제공하고</a:t>
            </a:r>
            <a:br>
              <a:rPr lang="en-US" altLang="ko-KR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</a:b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점수나 간단한 평가를 게임적인 요소로 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재미있게 연습할 수 있는 환경을 제공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E6435-A593-4FDC-AE21-502EE283E2A2}"/>
              </a:ext>
            </a:extLst>
          </p:cNvPr>
          <p:cNvSpPr txBox="1"/>
          <p:nvPr/>
        </p:nvSpPr>
        <p:spPr>
          <a:xfrm>
            <a:off x="7862161" y="2257651"/>
            <a:ext cx="2505814" cy="663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사고 발생 시 </a:t>
            </a:r>
            <a:r>
              <a:rPr lang="ko-KR" altLang="en-US" sz="1500" spc="-5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상황별</a:t>
            </a: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altLang="en-US" sz="1500" spc="-5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대응법</a:t>
            </a: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 안내와 </a:t>
            </a:r>
            <a:br>
              <a:rPr lang="en-US" altLang="ko-KR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</a:b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사용자가 설정한 전화번호로 연결 지원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438E7-4D5B-4B3F-83CA-548332C4DB3B}"/>
              </a:ext>
            </a:extLst>
          </p:cNvPr>
          <p:cNvSpPr txBox="1"/>
          <p:nvPr/>
        </p:nvSpPr>
        <p:spPr>
          <a:xfrm>
            <a:off x="7862161" y="4376205"/>
            <a:ext cx="2230098" cy="963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초보 운전자가 연습하기 좋은</a:t>
            </a:r>
            <a:br>
              <a:rPr lang="en-US" altLang="ko-KR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</a:b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교통량이 적고 사고 발생률이 낮은</a:t>
            </a:r>
            <a:br>
              <a:rPr lang="en-US" altLang="ko-KR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</a:b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rPr>
              <a:t>안전한 도로 구역 안내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ABBB-3F79-4499-A078-02A21BA5E917}"/>
              </a:ext>
            </a:extLst>
          </p:cNvPr>
          <p:cNvSpPr txBox="1"/>
          <p:nvPr/>
        </p:nvSpPr>
        <p:spPr>
          <a:xfrm>
            <a:off x="2673616" y="1811866"/>
            <a:ext cx="165622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1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운전 보조 기능</a:t>
            </a:r>
            <a:endParaRPr lang="en-US" altLang="ko-KR" sz="2000" spc="-1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676509-4895-422F-83EC-043B6E40D6CB}"/>
              </a:ext>
            </a:extLst>
          </p:cNvPr>
          <p:cNvSpPr txBox="1"/>
          <p:nvPr/>
        </p:nvSpPr>
        <p:spPr>
          <a:xfrm>
            <a:off x="7862161" y="1811866"/>
            <a:ext cx="267252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1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긴급 대처 상황 안내 기능</a:t>
            </a:r>
            <a:endParaRPr lang="en-US" altLang="ko-KR" sz="2000" spc="-1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A1663-E615-4D4D-B40B-34FF080D8D13}"/>
              </a:ext>
            </a:extLst>
          </p:cNvPr>
          <p:cNvSpPr txBox="1"/>
          <p:nvPr/>
        </p:nvSpPr>
        <p:spPr>
          <a:xfrm>
            <a:off x="1657313" y="3959498"/>
            <a:ext cx="2672526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000" spc="-1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운전 기록 및 피드백 기능</a:t>
            </a:r>
            <a:endParaRPr lang="en-US" altLang="ko-KR" sz="2000" spc="-1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492382-E603-4CEE-82BE-50C22EEBBD3A}"/>
              </a:ext>
            </a:extLst>
          </p:cNvPr>
          <p:cNvSpPr txBox="1"/>
          <p:nvPr/>
        </p:nvSpPr>
        <p:spPr>
          <a:xfrm>
            <a:off x="7862161" y="3959498"/>
            <a:ext cx="2392001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spc="-1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안전한 경로 안내 기능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85FDE1-03B7-47D8-A424-E7ABA96C5534}"/>
              </a:ext>
            </a:extLst>
          </p:cNvPr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87DB206-78AA-4F13-81D3-B2489FA6CEE3}"/>
              </a:ext>
            </a:extLst>
          </p:cNvPr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3C23D3-9E44-42AD-BA42-F166EA79D18A}"/>
              </a:ext>
            </a:extLst>
          </p:cNvPr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C7D48C-2A06-3FEB-B9EE-D5DCAFB73D18}"/>
              </a:ext>
            </a:extLst>
          </p:cNvPr>
          <p:cNvSpPr/>
          <p:nvPr/>
        </p:nvSpPr>
        <p:spPr>
          <a:xfrm>
            <a:off x="4991141" y="1165608"/>
            <a:ext cx="318052" cy="29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866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76605"/>
            <a:ext cx="12192000" cy="2506672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DD9D08-BC63-4CEE-8F34-75752FF1B47E}"/>
              </a:ext>
            </a:extLst>
          </p:cNvPr>
          <p:cNvGrpSpPr/>
          <p:nvPr/>
        </p:nvGrpSpPr>
        <p:grpSpPr>
          <a:xfrm>
            <a:off x="8430679" y="848360"/>
            <a:ext cx="2257125" cy="4470400"/>
            <a:chOff x="8419265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7" name="그림 1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C34226B-089D-45E4-899D-DAE71F207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265" y="970280"/>
              <a:ext cx="2482838" cy="491744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D874711-4658-4FED-B489-09BD21CF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8603594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6EA36B-06FF-476C-B168-680A64B6291C}"/>
              </a:ext>
            </a:extLst>
          </p:cNvPr>
          <p:cNvGrpSpPr/>
          <p:nvPr/>
        </p:nvGrpSpPr>
        <p:grpSpPr>
          <a:xfrm>
            <a:off x="1504197" y="848360"/>
            <a:ext cx="2257125" cy="44704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5" name="그림 14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4967438" y="848360"/>
            <a:ext cx="2257125" cy="447040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5A23D9-0E6E-4436-B3B4-BD47EF89C488}"/>
              </a:ext>
            </a:extLst>
          </p:cNvPr>
          <p:cNvSpPr txBox="1"/>
          <p:nvPr/>
        </p:nvSpPr>
        <p:spPr>
          <a:xfrm>
            <a:off x="2083949" y="330323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feat</a:t>
            </a:r>
            <a:r>
              <a:rPr lang="en-US" altLang="ko-KR" sz="2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35CA04-0E13-4897-BA83-005ABEAAD9C1}"/>
              </a:ext>
            </a:extLst>
          </p:cNvPr>
          <p:cNvSpPr txBox="1"/>
          <p:nvPr/>
        </p:nvSpPr>
        <p:spPr>
          <a:xfrm>
            <a:off x="7296279" y="330323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feat</a:t>
            </a:r>
            <a:r>
              <a:rPr lang="en-US" altLang="ko-KR" sz="2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EAD7AF-08DF-405E-955F-6B98CD9F944A}"/>
              </a:ext>
            </a:extLst>
          </p:cNvPr>
          <p:cNvSpPr txBox="1"/>
          <p:nvPr/>
        </p:nvSpPr>
        <p:spPr>
          <a:xfrm>
            <a:off x="1669999" y="5464142"/>
            <a:ext cx="1925527" cy="126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운전 보조 기능</a:t>
            </a:r>
            <a:endParaRPr lang="en-US" altLang="ko-KR" sz="1500" b="1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실시간 교통 상황 파악 후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차량</a:t>
            </a:r>
            <a:r>
              <a:rPr lang="en-US" altLang="ko-KR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차선</a:t>
            </a:r>
            <a:r>
              <a:rPr lang="en-US" altLang="ko-KR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,</a:t>
            </a: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신호 인식하여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운전자에게 필요한 정보 안내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916B2C-E057-4377-BFCF-9D2349AC17D0}"/>
              </a:ext>
            </a:extLst>
          </p:cNvPr>
          <p:cNvSpPr txBox="1"/>
          <p:nvPr/>
        </p:nvSpPr>
        <p:spPr>
          <a:xfrm>
            <a:off x="5049880" y="5464142"/>
            <a:ext cx="2092239" cy="963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안전한 경로 안내 기능</a:t>
            </a:r>
            <a:endParaRPr lang="en-US" altLang="ko-KR" sz="1500" b="1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사고 다발 구간 데이터를 이용해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위험 구간 지도에 표시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FF0022-9B2F-4BC6-B16F-2E599AB62DD2}"/>
              </a:ext>
            </a:extLst>
          </p:cNvPr>
          <p:cNvSpPr txBox="1"/>
          <p:nvPr/>
        </p:nvSpPr>
        <p:spPr>
          <a:xfrm>
            <a:off x="8484270" y="5464142"/>
            <a:ext cx="2149948" cy="963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장소 검색 후 사고 다발 구간 피해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운전 경로 안내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32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2DD9D08-BC63-4CEE-8F34-75752FF1B47E}"/>
              </a:ext>
            </a:extLst>
          </p:cNvPr>
          <p:cNvGrpSpPr/>
          <p:nvPr/>
        </p:nvGrpSpPr>
        <p:grpSpPr>
          <a:xfrm>
            <a:off x="8430679" y="848360"/>
            <a:ext cx="2257125" cy="4470400"/>
            <a:chOff x="8419265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7" name="그림 1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DC34226B-089D-45E4-899D-DAE71F207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265" y="970280"/>
              <a:ext cx="2482838" cy="491744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D874711-4658-4FED-B489-09BD21CF2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8603594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6EA36B-06FF-476C-B168-680A64B6291C}"/>
              </a:ext>
            </a:extLst>
          </p:cNvPr>
          <p:cNvGrpSpPr/>
          <p:nvPr/>
        </p:nvGrpSpPr>
        <p:grpSpPr>
          <a:xfrm>
            <a:off x="1504197" y="848360"/>
            <a:ext cx="2257125" cy="4470400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5" name="그림 14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7E85ECC-F104-4FEF-9959-00961942B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5DD1B28-645D-4E84-8272-BD4EED012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4967438" y="848360"/>
            <a:ext cx="2257125" cy="447040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5A23D9-0E6E-4436-B3B4-BD47EF89C488}"/>
              </a:ext>
            </a:extLst>
          </p:cNvPr>
          <p:cNvSpPr txBox="1"/>
          <p:nvPr/>
        </p:nvSpPr>
        <p:spPr>
          <a:xfrm>
            <a:off x="2083949" y="330323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feat</a:t>
            </a:r>
            <a:r>
              <a:rPr lang="en-US" altLang="ko-KR" sz="2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B0022A-0360-42B3-9B4D-4EBBCCD10CC9}"/>
              </a:ext>
            </a:extLst>
          </p:cNvPr>
          <p:cNvSpPr txBox="1"/>
          <p:nvPr/>
        </p:nvSpPr>
        <p:spPr>
          <a:xfrm>
            <a:off x="9010429" y="330323"/>
            <a:ext cx="1097620" cy="37265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feat</a:t>
            </a:r>
            <a:r>
              <a:rPr lang="en-US" altLang="ko-KR" sz="2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4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506191-7123-4B7A-82AE-2E95C3BCF629}"/>
              </a:ext>
            </a:extLst>
          </p:cNvPr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81B458-1A5B-7DA4-E216-B435088E981D}"/>
              </a:ext>
            </a:extLst>
          </p:cNvPr>
          <p:cNvSpPr txBox="1"/>
          <p:nvPr/>
        </p:nvSpPr>
        <p:spPr>
          <a:xfrm>
            <a:off x="1379858" y="5464142"/>
            <a:ext cx="2505814" cy="126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운전 기록 및 피드백 기능</a:t>
            </a:r>
            <a:endParaRPr lang="en-US" altLang="ko-KR" sz="1500" b="1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7 Bold" pitchFamily="2" charset="-127"/>
              <a:ea typeface="Freesentation 7 Bold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운전 기록을 대시보드 형태로 제공하고</a:t>
            </a:r>
            <a:br>
              <a:rPr lang="en-US" altLang="ko-KR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</a:b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점수나 간단한 평가를 얼굴 표정으로</a:t>
            </a:r>
            <a:br>
              <a:rPr lang="en-US" altLang="ko-KR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</a:b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재미있게 표현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BD417-36A6-300E-F811-EA81C247A713}"/>
              </a:ext>
            </a:extLst>
          </p:cNvPr>
          <p:cNvSpPr txBox="1"/>
          <p:nvPr/>
        </p:nvSpPr>
        <p:spPr>
          <a:xfrm>
            <a:off x="4745313" y="5464142"/>
            <a:ext cx="2701381" cy="963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운전  기록을 바탕으로 새로운 피드백 제공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운전 습관에 따른 항목별 운전 점수 제공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7A708A-6CE9-A89B-9C8C-8D03CE2BFEF9}"/>
              </a:ext>
            </a:extLst>
          </p:cNvPr>
          <p:cNvSpPr txBox="1"/>
          <p:nvPr/>
        </p:nvSpPr>
        <p:spPr>
          <a:xfrm>
            <a:off x="8415342" y="5464142"/>
            <a:ext cx="2287806" cy="126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5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7 Bold" pitchFamily="2" charset="-127"/>
                <a:ea typeface="Freesentation 7 Bold" pitchFamily="2" charset="-127"/>
              </a:rPr>
              <a:t>긴급 대처 상황 안내 기능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사고 발생 시 </a:t>
            </a:r>
            <a:r>
              <a:rPr lang="ko-KR" altLang="en-US" sz="1500" spc="-5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상황별</a:t>
            </a: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</a:t>
            </a:r>
            <a:r>
              <a:rPr lang="ko-KR" altLang="en-US" sz="1500" spc="-5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대응법</a:t>
            </a: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 안내 및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사용자가 설정한 전화번호로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Freesentation 4 Regular" pitchFamily="2" charset="-127"/>
                <a:ea typeface="Freesentation 4 Regular" pitchFamily="2" charset="-127"/>
              </a:rPr>
              <a:t>신속한 연결 지원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Freesentation 4 Regular" pitchFamily="2" charset="-127"/>
              <a:ea typeface="Freesentation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0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AB8394-CEEE-40E5-9E0F-A4CE94651D25}"/>
              </a:ext>
            </a:extLst>
          </p:cNvPr>
          <p:cNvSpPr/>
          <p:nvPr/>
        </p:nvSpPr>
        <p:spPr>
          <a:xfrm>
            <a:off x="10911840" y="0"/>
            <a:ext cx="128016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300FA1-A7D3-403A-A969-BD5FB92C7001}"/>
              </a:ext>
            </a:extLst>
          </p:cNvPr>
          <p:cNvSpPr/>
          <p:nvPr/>
        </p:nvSpPr>
        <p:spPr>
          <a:xfrm>
            <a:off x="0" y="0"/>
            <a:ext cx="128016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53C1ACA-4AF5-4182-BF4F-0C19D20E1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58682"/>
              </p:ext>
            </p:extLst>
          </p:nvPr>
        </p:nvGraphicFramePr>
        <p:xfrm>
          <a:off x="3490500" y="1649306"/>
          <a:ext cx="6722535" cy="4749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2855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496825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2612855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1307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  <a:t>후면 카메라로 실시간</a:t>
                      </a:r>
                      <a:br>
                        <a:rPr lang="en-US" altLang="ko-KR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</a:br>
                      <a:r>
                        <a:rPr lang="ko-KR" altLang="en-US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  <a:t>상황 확인 후 맞춤 경고 제공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운전 경고</a:t>
                      </a:r>
                      <a:endParaRPr lang="en-US" altLang="ko-KR" sz="16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안내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767676"/>
                          </a:solidFill>
                          <a:latin typeface="Freesentation 5 Medium" pitchFamily="2" charset="-127"/>
                          <a:ea typeface="Freesentation 5 Medium" pitchFamily="2" charset="-127"/>
                          <a:cs typeface="+mn-cs"/>
                        </a:rPr>
                        <a:t>기존 수집된 데이터에</a:t>
                      </a:r>
                      <a:endParaRPr lang="en-US" altLang="ko-KR" sz="1600" b="0" i="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767676"/>
                        </a:solidFill>
                        <a:latin typeface="Freesentation 5 Medium" pitchFamily="2" charset="-127"/>
                        <a:ea typeface="Freesentation 5 Medium" pitchFamily="2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0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767676"/>
                          </a:solidFill>
                          <a:latin typeface="Freesentation 5 Medium" pitchFamily="2" charset="-127"/>
                          <a:ea typeface="Freesentation 5 Medium" pitchFamily="2" charset="-127"/>
                          <a:cs typeface="+mn-cs"/>
                        </a:rPr>
                        <a:t>따른 제한된 경고 제공</a:t>
                      </a:r>
                      <a:endParaRPr lang="en-US" altLang="ko-KR" sz="1600" b="0" i="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767676"/>
                        </a:solidFill>
                        <a:latin typeface="Freesentation 5 Medium" pitchFamily="2" charset="-127"/>
                        <a:ea typeface="Freesentation 5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1145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  <a:t>얼굴 표정으로 직관적인 표현과</a:t>
                      </a:r>
                      <a:endParaRPr lang="en-US" altLang="ko-KR" sz="1600" b="1" i="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0650B9"/>
                        </a:solidFill>
                        <a:latin typeface="Freesentation 6 SemiBold" pitchFamily="2" charset="-127"/>
                        <a:ea typeface="Freesentation 6 SemiBold" pitchFamily="2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  <a:t>운전 기록에 따른 피드백 함께 제공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운전 점수</a:t>
                      </a:r>
                      <a:endParaRPr lang="en-US" altLang="ko-KR" sz="16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767676"/>
                          </a:solidFill>
                          <a:latin typeface="Freesentation 5 Medium" pitchFamily="2" charset="-127"/>
                          <a:ea typeface="Freesentation 5 Medium" pitchFamily="2" charset="-127"/>
                          <a:cs typeface="+mn-cs"/>
                        </a:rPr>
                        <a:t>단순 점수 제공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11512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  <a:t>사고 대처 방안 안내 및</a:t>
                      </a:r>
                      <a:endParaRPr lang="en-US" altLang="ko-KR" sz="1600" b="1" i="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0650B9"/>
                        </a:solidFill>
                        <a:latin typeface="Freesentation 6 SemiBold" pitchFamily="2" charset="-127"/>
                        <a:ea typeface="Freesentation 6 SemiBold" pitchFamily="2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  <a:t>카메라로 긴급 사고 인지될 경우</a:t>
                      </a:r>
                      <a:r>
                        <a:rPr lang="en-US" altLang="ko-KR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  <a:t>119</a:t>
                      </a:r>
                      <a:r>
                        <a:rPr lang="ko-KR" altLang="en-US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  <a:t>로 전화 연결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사고 대처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767676"/>
                          </a:solidFill>
                          <a:latin typeface="Freesentation 5 Medium" pitchFamily="2" charset="-127"/>
                          <a:ea typeface="Freesentation 5 Medium" pitchFamily="2" charset="-127"/>
                          <a:cs typeface="+mn-cs"/>
                        </a:rPr>
                        <a:t>X</a:t>
                      </a:r>
                      <a:endParaRPr lang="ko-KR" altLang="en-US" sz="1600" b="0" i="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767676"/>
                        </a:solidFill>
                        <a:latin typeface="Freesentation 5 Medium" pitchFamily="2" charset="-127"/>
                        <a:ea typeface="Freesentation 5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114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  <a:t>O</a:t>
                      </a:r>
                      <a:r>
                        <a:rPr lang="ko-KR" altLang="en-US" sz="1600" b="1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650B9"/>
                          </a:solidFill>
                          <a:latin typeface="Freesentation 6 SemiBold" pitchFamily="2" charset="-127"/>
                          <a:ea typeface="Freesentation 6 SemiBold" pitchFamily="2" charset="-127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실시간</a:t>
                      </a:r>
                      <a:br>
                        <a:rPr lang="en-US" altLang="ko-KR" sz="16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</a:br>
                      <a:r>
                        <a:rPr lang="ko-KR" altLang="en-US" sz="16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정보 반영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767676"/>
                          </a:solidFill>
                          <a:latin typeface="Freesentation 5 Medium" pitchFamily="2" charset="-127"/>
                          <a:ea typeface="Freesentation 5 Medium" pitchFamily="2" charset="-127"/>
                          <a:cs typeface="+mn-cs"/>
                        </a:rPr>
                        <a:t>X</a:t>
                      </a:r>
                      <a:endParaRPr lang="ko-KR" altLang="en-US" sz="1600" b="0" i="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767676"/>
                        </a:solidFill>
                        <a:latin typeface="Freesentation 5 Medium" pitchFamily="2" charset="-127"/>
                        <a:ea typeface="Freesentation 5 Medium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-302240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936980" y="667661"/>
            <a:ext cx="382957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000" spc="-8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안저니</a:t>
            </a:r>
            <a:r>
              <a:rPr lang="ko-KR" altLang="en-US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vs </a:t>
            </a:r>
            <a:r>
              <a:rPr lang="ko-KR" altLang="en-US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기존 서비스</a:t>
            </a:r>
            <a:endParaRPr lang="en-US" altLang="ko-KR" sz="3000" spc="-8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2">
                  <a:lumMod val="7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3CBA578-7C66-3447-83B2-4222E45178E9}"/>
              </a:ext>
            </a:extLst>
          </p:cNvPr>
          <p:cNvSpPr/>
          <p:nvPr/>
        </p:nvSpPr>
        <p:spPr>
          <a:xfrm>
            <a:off x="50384" y="818656"/>
            <a:ext cx="318052" cy="29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7467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2693773"/>
            <a:ext cx="12192001" cy="4164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1127545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860042" y="1434192"/>
            <a:ext cx="5503430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b="1" spc="-1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운전 보조 애플리케이션</a:t>
            </a:r>
            <a:r>
              <a:rPr lang="ko-KR" altLang="en-US" sz="3600" b="1" spc="-1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으로</a:t>
            </a:r>
            <a:endParaRPr lang="en-US" altLang="ko-KR" sz="3600" b="1" spc="-1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4825128" y="3190215"/>
            <a:ext cx="7048724" cy="23772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8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운전 미숙자</a:t>
            </a:r>
            <a:r>
              <a:rPr lang="ko-KR" altLang="en-US" sz="28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나 </a:t>
            </a:r>
            <a:r>
              <a:rPr lang="ko-KR" altLang="en-US" sz="28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안전 운전에 관심이 많은 사람</a:t>
            </a:r>
            <a:r>
              <a:rPr lang="ko-KR" altLang="en-US" sz="28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들을 대상으로</a:t>
            </a:r>
            <a:endParaRPr lang="en-US" altLang="ko-KR" sz="28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>
              <a:lnSpc>
                <a:spcPct val="130000"/>
              </a:lnSpc>
            </a:pPr>
            <a:endParaRPr lang="en-US" altLang="ko-KR" sz="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8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실시간 주행 정보</a:t>
            </a:r>
            <a:r>
              <a:rPr lang="ko-KR" altLang="en-US" sz="28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에 맞는 경고 제공</a:t>
            </a:r>
            <a:endParaRPr lang="en-US" altLang="ko-KR" sz="28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8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사고 다발 데이터를 이용한 </a:t>
            </a:r>
            <a:r>
              <a:rPr lang="ko-KR" altLang="en-US" sz="28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안전한 경로 안내 </a:t>
            </a:r>
            <a:r>
              <a:rPr lang="ko-KR" altLang="en-US" sz="28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지원</a:t>
            </a:r>
            <a:endParaRPr lang="en-US" altLang="ko-KR" sz="28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8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개인 맞춤형 피드백 제공</a:t>
            </a:r>
            <a:r>
              <a:rPr lang="ko-KR" altLang="en-US" sz="28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으로 운전 습관 개선 유도</a:t>
            </a:r>
            <a:endParaRPr lang="en-US" altLang="ko-KR" sz="28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9AF3B2-7836-D301-A704-64A954E86A75}"/>
              </a:ext>
            </a:extLst>
          </p:cNvPr>
          <p:cNvSpPr/>
          <p:nvPr/>
        </p:nvSpPr>
        <p:spPr>
          <a:xfrm>
            <a:off x="1481148" y="836613"/>
            <a:ext cx="318052" cy="29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7375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2693773"/>
            <a:ext cx="12192001" cy="4164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1127545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860042" y="1434192"/>
            <a:ext cx="5299849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b="1" spc="-1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더 나은 서비스</a:t>
            </a:r>
            <a:r>
              <a:rPr lang="ko-KR" altLang="en-US" sz="3600" b="1" spc="-1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가 되기 위해</a:t>
            </a:r>
            <a:endParaRPr lang="en-US" altLang="ko-KR" sz="3600" b="1" spc="-1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5084463" y="3100105"/>
            <a:ext cx="5075428" cy="2577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다양한 도로 환경에 대한 데이터 추가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야간 및 악천후 환경에서의 인식 성능 향상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모델 경량화 및 최적화</a:t>
            </a:r>
            <a:endParaRPr lang="en-US" altLang="ko-KR" sz="24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운전자의 운전 습관을 반영한 맞춤형 경로 안내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운전 피드백 기능의 고도화</a:t>
            </a:r>
            <a:endParaRPr lang="en-US" altLang="ko-KR" sz="24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9AF3B2-7836-D301-A704-64A954E86A75}"/>
              </a:ext>
            </a:extLst>
          </p:cNvPr>
          <p:cNvSpPr/>
          <p:nvPr/>
        </p:nvSpPr>
        <p:spPr>
          <a:xfrm>
            <a:off x="1481148" y="836613"/>
            <a:ext cx="318052" cy="29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9041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-197708" y="-28876"/>
            <a:ext cx="12579178" cy="7072227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7701338" y="2574662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5" r="25425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5C86204-D55F-D18F-8628-3FB6302FFC16}"/>
              </a:ext>
            </a:extLst>
          </p:cNvPr>
          <p:cNvSpPr txBox="1"/>
          <p:nvPr/>
        </p:nvSpPr>
        <p:spPr>
          <a:xfrm>
            <a:off x="854730" y="1715966"/>
            <a:ext cx="3897221" cy="1717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spc="-3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운전 미숙자를 위한</a:t>
            </a:r>
            <a:endParaRPr lang="en-US" altLang="ko-KR" sz="3200" spc="-3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200" spc="-30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운전 보조 애플리케이션</a:t>
            </a:r>
            <a:endParaRPr lang="en-US" altLang="ko-KR" sz="3200" spc="-3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10000"/>
              </a:lnSpc>
            </a:pPr>
            <a:endParaRPr lang="en-US" altLang="ko-KR" sz="3200" spc="-300" dirty="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8D38F-0CE1-078A-6844-47592C6895D0}"/>
              </a:ext>
            </a:extLst>
          </p:cNvPr>
          <p:cNvSpPr txBox="1"/>
          <p:nvPr/>
        </p:nvSpPr>
        <p:spPr>
          <a:xfrm>
            <a:off x="8344052" y="4540383"/>
            <a:ext cx="1808508" cy="1289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5 Medium" pitchFamily="2" charset="-127"/>
                <a:ea typeface="Freesentation 5 Medium" pitchFamily="2" charset="-127"/>
              </a:rPr>
              <a:t>202155516</a:t>
            </a:r>
            <a:r>
              <a:rPr lang="ko-KR" altLang="en-US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en-US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5 Medium" pitchFamily="2" charset="-127"/>
                <a:ea typeface="Freesentation 5 Medium" pitchFamily="2" charset="-127"/>
              </a:rPr>
              <a:t>김대길</a:t>
            </a:r>
            <a:endParaRPr lang="en-US" altLang="ko-KR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5 Medium" pitchFamily="2" charset="-127"/>
                <a:ea typeface="Freesentation 5 Medium" pitchFamily="2" charset="-127"/>
              </a:rPr>
              <a:t>202155536</a:t>
            </a:r>
            <a:r>
              <a:rPr lang="ko-KR" altLang="en-US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en-US" spc="-50" dirty="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5 Medium" pitchFamily="2" charset="-127"/>
                <a:ea typeface="Freesentation 5 Medium" pitchFamily="2" charset="-127"/>
              </a:rPr>
              <a:t>김주송</a:t>
            </a:r>
            <a:endParaRPr lang="en-US" altLang="ko-KR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5 Medium" pitchFamily="2" charset="-127"/>
                <a:ea typeface="Freesentation 5 Medium" pitchFamily="2" charset="-127"/>
              </a:rPr>
              <a:t>202155592</a:t>
            </a:r>
            <a:r>
              <a:rPr lang="ko-KR" altLang="en-US" spc="-50" dirty="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5 Medium" pitchFamily="2" charset="-127"/>
                <a:ea typeface="Freesentation 5 Medium" pitchFamily="2" charset="-127"/>
              </a:rPr>
              <a:t> 이지수</a:t>
            </a:r>
            <a:endParaRPr lang="en-US" altLang="ko-KR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>
              <a:lnSpc>
                <a:spcPct val="110000"/>
              </a:lnSpc>
            </a:pPr>
            <a:endParaRPr lang="en-US" altLang="ko-KR" spc="-50" dirty="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AC171-A0D5-E2E8-4644-C8D04BD1387C}"/>
              </a:ext>
            </a:extLst>
          </p:cNvPr>
          <p:cNvSpPr txBox="1"/>
          <p:nvPr/>
        </p:nvSpPr>
        <p:spPr>
          <a:xfrm>
            <a:off x="320128" y="730676"/>
            <a:ext cx="34820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59847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112541" y="24611"/>
            <a:ext cx="1219200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3448663" y="587314"/>
            <a:ext cx="750620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고령 운전자의 </a:t>
            </a: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교통사고 비율 증가 </a:t>
            </a:r>
            <a:endParaRPr lang="en-US" altLang="ko-KR" sz="3600" b="1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4E429-9C75-BE45-4FF9-504477CDBFD4}"/>
              </a:ext>
            </a:extLst>
          </p:cNvPr>
          <p:cNvSpPr txBox="1"/>
          <p:nvPr/>
        </p:nvSpPr>
        <p:spPr>
          <a:xfrm>
            <a:off x="708575" y="587314"/>
            <a:ext cx="126509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연구 배경</a:t>
            </a:r>
            <a:endParaRPr lang="en-US" altLang="ko-KR" sz="24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FD583-CF8F-A3BD-EA5E-1AFF02AC77F2}"/>
              </a:ext>
            </a:extLst>
          </p:cNvPr>
          <p:cNvSpPr txBox="1"/>
          <p:nvPr/>
        </p:nvSpPr>
        <p:spPr>
          <a:xfrm>
            <a:off x="5351625" y="5253387"/>
            <a:ext cx="4283545" cy="1005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운전 미숙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과 </a:t>
            </a: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판단 오류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로 인해 </a:t>
            </a:r>
            <a:endParaRPr lang="en-US" altLang="ko-KR" sz="24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고령 운전자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들의 교통 </a:t>
            </a:r>
            <a:r>
              <a:rPr lang="ko-KR" altLang="en-US" sz="2400" spc="-5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사고량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 꾸준히 증가</a:t>
            </a:r>
            <a:endParaRPr lang="en-US" altLang="ko-KR" sz="24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89F151-9449-5AD3-DE64-47C810855D67}"/>
              </a:ext>
            </a:extLst>
          </p:cNvPr>
          <p:cNvGrpSpPr/>
          <p:nvPr/>
        </p:nvGrpSpPr>
        <p:grpSpPr>
          <a:xfrm>
            <a:off x="4125607" y="1704545"/>
            <a:ext cx="6152320" cy="3256222"/>
            <a:chOff x="4125607" y="1704545"/>
            <a:chExt cx="6152320" cy="3256222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F6F1DAC6-877D-A487-A28D-C3EF4D400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8818" y="1704545"/>
              <a:ext cx="4945898" cy="287396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EEDBFE-6EF8-4CD7-6EE6-5CC1D0CB741B}"/>
                </a:ext>
              </a:extLst>
            </p:cNvPr>
            <p:cNvSpPr txBox="1"/>
            <p:nvPr/>
          </p:nvSpPr>
          <p:spPr>
            <a:xfrm>
              <a:off x="4125607" y="4699733"/>
              <a:ext cx="6152320" cy="261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78020"/>
                </a:lnSpc>
              </a:pPr>
              <a:r>
                <a:rPr lang="ko-KR" altLang="en-US" sz="1400" u="none" strike="noStrike">
                  <a:solidFill>
                    <a:schemeClr val="tx1">
                      <a:lumMod val="85000"/>
                      <a:lumOff val="15000"/>
                    </a:schemeClr>
                  </a:solidFill>
                  <a:latin typeface="Freesentation 4 Regular" pitchFamily="2" charset="-127"/>
                  <a:ea typeface="Freesentation 4 Regular" pitchFamily="2" charset="-127"/>
                </a:rPr>
                <a:t>고령 운전자 사고 연도별 현황</a:t>
              </a:r>
              <a:endParaRPr lang="ko-KR" altLang="ko-KR" sz="1400" u="none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Freesentation 4 Regular" pitchFamily="2" charset="-127"/>
                <a:ea typeface="Freesentation 4 Regula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442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112541" y="24611"/>
            <a:ext cx="1219200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3448663" y="587314"/>
            <a:ext cx="750620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최근 고령 운전자 </a:t>
            </a: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교통사고 급증</a:t>
            </a:r>
            <a:endParaRPr lang="en-US" altLang="ko-KR" sz="3600" b="1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4E429-9C75-BE45-4FF9-504477CDBFD4}"/>
              </a:ext>
            </a:extLst>
          </p:cNvPr>
          <p:cNvSpPr txBox="1"/>
          <p:nvPr/>
        </p:nvSpPr>
        <p:spPr>
          <a:xfrm>
            <a:off x="708575" y="587314"/>
            <a:ext cx="126509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연구 배경</a:t>
            </a:r>
            <a:endParaRPr lang="en-US" altLang="ko-KR" sz="24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FD583-CF8F-A3BD-EA5E-1AFF02AC77F2}"/>
              </a:ext>
            </a:extLst>
          </p:cNvPr>
          <p:cNvSpPr txBox="1"/>
          <p:nvPr/>
        </p:nvSpPr>
        <p:spPr>
          <a:xfrm>
            <a:off x="4792188" y="5253387"/>
            <a:ext cx="5402441" cy="1004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올해 브레이크 대신 </a:t>
            </a:r>
            <a:r>
              <a:rPr lang="ko-KR" altLang="en-US" sz="2400" spc="-5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액셀을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 밟는 등의 </a:t>
            </a: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고령 운전자의</a:t>
            </a:r>
            <a:br>
              <a:rPr lang="en-US" altLang="ko-KR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</a:b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실수나 부주의로 인한 사고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가 빈번히 발생</a:t>
            </a:r>
            <a:endParaRPr lang="en-US" altLang="ko-KR" sz="24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pic>
        <p:nvPicPr>
          <p:cNvPr id="1026" name="Picture 2" descr="완전히 파괴된 차량…서울시청역 인근 대형교통사고">
            <a:extLst>
              <a:ext uri="{FF2B5EF4-FFF2-40B4-BE49-F238E27FC236}">
                <a16:creationId xmlns:a16="http://schemas.microsoft.com/office/drawing/2014/main" id="{75A8619D-5F0E-6E96-2B24-B00E029F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93" y="1851748"/>
            <a:ext cx="3936535" cy="26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4FC56C-711A-1848-8D22-8AB7819D8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4356" b="3627"/>
          <a:stretch/>
        </p:blipFill>
        <p:spPr>
          <a:xfrm>
            <a:off x="7138745" y="2140631"/>
            <a:ext cx="3215872" cy="27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3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112541" y="24611"/>
            <a:ext cx="1219200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3448663" y="587314"/>
            <a:ext cx="750620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대책 부재 </a:t>
            </a: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속에 지속되는 교통사고 문제</a:t>
            </a:r>
            <a:endParaRPr lang="en-US" altLang="ko-KR" sz="3600" b="1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4E429-9C75-BE45-4FF9-504477CDBFD4}"/>
              </a:ext>
            </a:extLst>
          </p:cNvPr>
          <p:cNvSpPr txBox="1"/>
          <p:nvPr/>
        </p:nvSpPr>
        <p:spPr>
          <a:xfrm>
            <a:off x="708575" y="587314"/>
            <a:ext cx="126509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연구 배경</a:t>
            </a:r>
            <a:endParaRPr lang="en-US" altLang="ko-KR" sz="24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FD583-CF8F-A3BD-EA5E-1AFF02AC77F2}"/>
              </a:ext>
            </a:extLst>
          </p:cNvPr>
          <p:cNvSpPr txBox="1"/>
          <p:nvPr/>
        </p:nvSpPr>
        <p:spPr>
          <a:xfrm>
            <a:off x="3647626" y="4785728"/>
            <a:ext cx="7691529" cy="1484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교통사고가 급격히 증가하고 있음에도 불구하고</a:t>
            </a:r>
            <a:br>
              <a:rPr lang="en-US" altLang="ko-KR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</a:b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현재 대책은 노인 운전 면허 반납 제도와 같은 </a:t>
            </a: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7 Bold" pitchFamily="2" charset="-127"/>
                <a:ea typeface="Freesentation 7 Bold" pitchFamily="2" charset="-127"/>
              </a:rPr>
              <a:t>일부 방안에만 치중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되어 있음</a:t>
            </a:r>
            <a:endParaRPr lang="en-US" altLang="ko-KR" sz="24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Freesentation 5 Medium" pitchFamily="2" charset="-127"/>
              <a:ea typeface="Freesentation 5 Medium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5 Medium" pitchFamily="2" charset="-127"/>
                <a:ea typeface="Freesentation 5 Medium" pitchFamily="2" charset="-127"/>
              </a:rPr>
              <a:t>=&gt;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5 Medium" pitchFamily="2" charset="-127"/>
                <a:ea typeface="Freesentation 5 Medium" pitchFamily="2" charset="-127"/>
              </a:rPr>
              <a:t> </a:t>
            </a:r>
            <a:r>
              <a:rPr lang="ko-KR" altLang="en-US" sz="2400" b="1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7 Bold" pitchFamily="2" charset="-127"/>
                <a:ea typeface="Freesentation 7 Bold" pitchFamily="2" charset="-127"/>
              </a:rPr>
              <a:t>교통사고를 줄이기 위한 실질적인 대책 마련</a:t>
            </a:r>
            <a:r>
              <a:rPr lang="ko-KR" altLang="en-US" sz="24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Freesentation 5 Medium" pitchFamily="2" charset="-127"/>
                <a:ea typeface="Freesentation 5 Medium" pitchFamily="2" charset="-127"/>
              </a:rPr>
              <a:t>이 시급한 상황 </a:t>
            </a:r>
            <a:endParaRPr lang="en-US" altLang="ko-KR" sz="24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pic>
        <p:nvPicPr>
          <p:cNvPr id="2050" name="Picture 2" descr="고령자 운전면허 반납, 재취득 가능할까 &lt; 뉴스 &lt; 자동차 &lt; 기사본문 - 모터그래프코리아">
            <a:extLst>
              <a:ext uri="{FF2B5EF4-FFF2-40B4-BE49-F238E27FC236}">
                <a16:creationId xmlns:a16="http://schemas.microsoft.com/office/drawing/2014/main" id="{A3FEDB4C-3BE9-B160-F829-767F610E4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813" y="2119276"/>
            <a:ext cx="3049954" cy="189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0E64D4A-EB3B-DD62-80D9-DC50BFCCCF9A}"/>
              </a:ext>
            </a:extLst>
          </p:cNvPr>
          <p:cNvSpPr/>
          <p:nvPr/>
        </p:nvSpPr>
        <p:spPr>
          <a:xfrm>
            <a:off x="6552308" y="2415509"/>
            <a:ext cx="1524000" cy="1039906"/>
          </a:xfrm>
          <a:prstGeom prst="rightArrow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래픽 4" descr="키 단색으로 채워진">
            <a:extLst>
              <a:ext uri="{FF2B5EF4-FFF2-40B4-BE49-F238E27FC236}">
                <a16:creationId xmlns:a16="http://schemas.microsoft.com/office/drawing/2014/main" id="{44EE86CA-67ED-5F20-E146-DEF1DC935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076308" y="2087437"/>
            <a:ext cx="1899899" cy="18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1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112541" y="24611"/>
            <a:ext cx="1219200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3448662" y="587314"/>
            <a:ext cx="845841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운전 미숙자</a:t>
            </a: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를 위한 맞춤형 </a:t>
            </a: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애플리케이션 개발</a:t>
            </a:r>
            <a:endParaRPr lang="en-US" altLang="ko-KR" sz="3600" b="1" spc="-30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4E429-9C75-BE45-4FF9-504477CDBFD4}"/>
              </a:ext>
            </a:extLst>
          </p:cNvPr>
          <p:cNvSpPr txBox="1"/>
          <p:nvPr/>
        </p:nvSpPr>
        <p:spPr>
          <a:xfrm>
            <a:off x="708575" y="587314"/>
            <a:ext cx="126509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연구 목표</a:t>
            </a:r>
            <a:endParaRPr lang="en-US" altLang="ko-KR" sz="24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4CCAD8E-2653-DE31-5E70-85732ACEF196}"/>
              </a:ext>
            </a:extLst>
          </p:cNvPr>
          <p:cNvGrpSpPr/>
          <p:nvPr/>
        </p:nvGrpSpPr>
        <p:grpSpPr>
          <a:xfrm>
            <a:off x="3378872" y="2022842"/>
            <a:ext cx="8011371" cy="757283"/>
            <a:chOff x="3378872" y="2022842"/>
            <a:chExt cx="8011371" cy="757283"/>
          </a:xfrm>
        </p:grpSpPr>
        <p:sp>
          <p:nvSpPr>
            <p:cNvPr id="24" name="모서리가 둥근 직사각형 23">
              <a:extLst>
                <a:ext uri="{FF2B5EF4-FFF2-40B4-BE49-F238E27FC236}">
                  <a16:creationId xmlns:a16="http://schemas.microsoft.com/office/drawing/2014/main" id="{2728640A-3CDF-347E-6AD4-F15A2BAABDF1}"/>
                </a:ext>
              </a:extLst>
            </p:cNvPr>
            <p:cNvSpPr/>
            <p:nvPr/>
          </p:nvSpPr>
          <p:spPr>
            <a:xfrm>
              <a:off x="3637008" y="2050619"/>
              <a:ext cx="7753235" cy="7017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>
                  <a:solidFill>
                    <a:schemeClr val="tx1"/>
                  </a:solidFill>
                  <a:latin typeface="Freesentation 5 Medium" pitchFamily="2" charset="-127"/>
                  <a:ea typeface="Freesentation 5 Medium" pitchFamily="2" charset="-127"/>
                </a:rPr>
                <a:t>스마트폰 후면 카메라와 </a:t>
              </a:r>
              <a:r>
                <a:rPr kumimoji="1" lang="en-US" altLang="ko-KR">
                  <a:solidFill>
                    <a:schemeClr val="tx1"/>
                  </a:solidFill>
                  <a:latin typeface="Freesentation 5 Medium" pitchFamily="2" charset="-127"/>
                  <a:ea typeface="Freesentation 5 Medium" pitchFamily="2" charset="-127"/>
                </a:rPr>
                <a:t>GPS </a:t>
              </a:r>
              <a:r>
                <a:rPr kumimoji="1" lang="ko-KR" altLang="en-US">
                  <a:solidFill>
                    <a:schemeClr val="tx1"/>
                  </a:solidFill>
                  <a:latin typeface="Freesentation 5 Medium" pitchFamily="2" charset="-127"/>
                  <a:ea typeface="Freesentation 5 Medium" pitchFamily="2" charset="-127"/>
                </a:rPr>
                <a:t>기능을 활용한 </a:t>
              </a:r>
              <a:r>
                <a:rPr kumimoji="1" lang="ko-KR" altLang="en-US" b="1">
                  <a:solidFill>
                    <a:schemeClr val="tx1"/>
                  </a:solidFill>
                  <a:latin typeface="Freesentation 7 Bold" pitchFamily="2" charset="-127"/>
                  <a:ea typeface="Freesentation 7 Bold" pitchFamily="2" charset="-127"/>
                </a:rPr>
                <a:t>실시간 교통 안내</a:t>
              </a: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7E2B3F0-CA2A-C3A9-0371-72D3CE4F97EE}"/>
                </a:ext>
              </a:extLst>
            </p:cNvPr>
            <p:cNvSpPr/>
            <p:nvPr/>
          </p:nvSpPr>
          <p:spPr>
            <a:xfrm>
              <a:off x="3378872" y="2022842"/>
              <a:ext cx="735639" cy="757283"/>
            </a:xfrm>
            <a:prstGeom prst="ellipse">
              <a:avLst/>
            </a:prstGeom>
            <a:solidFill>
              <a:srgbClr val="0432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>
                  <a:latin typeface="Freesentation 9 Black" pitchFamily="2" charset="-127"/>
                  <a:ea typeface="Freesentation 9 Black" pitchFamily="2" charset="-127"/>
                </a:rPr>
                <a:t>1</a:t>
              </a:r>
              <a:endParaRPr kumimoji="1" lang="ko-KR" altLang="en-US" sz="2800" b="1">
                <a:latin typeface="Freesentation 9 Black" pitchFamily="2" charset="-127"/>
                <a:ea typeface="Freesentation 9 Black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FF1B1A-C8EE-C7A3-1855-A1E683FE386E}"/>
              </a:ext>
            </a:extLst>
          </p:cNvPr>
          <p:cNvGrpSpPr/>
          <p:nvPr/>
        </p:nvGrpSpPr>
        <p:grpSpPr>
          <a:xfrm>
            <a:off x="3378872" y="3037629"/>
            <a:ext cx="8011371" cy="757283"/>
            <a:chOff x="3378872" y="2022842"/>
            <a:chExt cx="8011371" cy="757283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82CD988A-E88F-6A89-761E-B3FE7A57D440}"/>
                </a:ext>
              </a:extLst>
            </p:cNvPr>
            <p:cNvSpPr/>
            <p:nvPr/>
          </p:nvSpPr>
          <p:spPr>
            <a:xfrm>
              <a:off x="3637008" y="2050619"/>
              <a:ext cx="7753235" cy="7017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>
                  <a:solidFill>
                    <a:schemeClr val="tx1"/>
                  </a:solidFill>
                  <a:latin typeface="Freesentation 5 Medium" pitchFamily="2" charset="-127"/>
                  <a:ea typeface="Freesentation 5 Medium" pitchFamily="2" charset="-127"/>
                </a:rPr>
                <a:t>사고 다발 데이터를 활용한 </a:t>
              </a:r>
              <a:r>
                <a:rPr kumimoji="1" lang="ko-KR" altLang="en-US" b="1">
                  <a:solidFill>
                    <a:schemeClr val="tx1"/>
                  </a:solidFill>
                  <a:latin typeface="Freesentation 7 Bold" pitchFamily="2" charset="-127"/>
                  <a:ea typeface="Freesentation 7 Bold" pitchFamily="2" charset="-127"/>
                </a:rPr>
                <a:t>안전한 운전 경로 안내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7F86B7C-2B0F-3128-C4CE-FD489A60295A}"/>
                </a:ext>
              </a:extLst>
            </p:cNvPr>
            <p:cNvSpPr/>
            <p:nvPr/>
          </p:nvSpPr>
          <p:spPr>
            <a:xfrm>
              <a:off x="3378872" y="2022842"/>
              <a:ext cx="735639" cy="757283"/>
            </a:xfrm>
            <a:prstGeom prst="ellipse">
              <a:avLst/>
            </a:prstGeom>
            <a:solidFill>
              <a:srgbClr val="0432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>
                  <a:latin typeface="Freesentation 9 Black" pitchFamily="2" charset="-127"/>
                  <a:ea typeface="Freesentation 9 Black" pitchFamily="2" charset="-127"/>
                </a:rPr>
                <a:t>2</a:t>
              </a:r>
              <a:endParaRPr kumimoji="1" lang="ko-KR" altLang="en-US" sz="2800" b="1">
                <a:latin typeface="Freesentation 9 Black" pitchFamily="2" charset="-127"/>
                <a:ea typeface="Freesentation 9 Black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0D06B5E-B879-DDE6-F2A4-444545CFE095}"/>
              </a:ext>
            </a:extLst>
          </p:cNvPr>
          <p:cNvGrpSpPr/>
          <p:nvPr/>
        </p:nvGrpSpPr>
        <p:grpSpPr>
          <a:xfrm>
            <a:off x="3378872" y="4052416"/>
            <a:ext cx="8011371" cy="757283"/>
            <a:chOff x="3378872" y="2022842"/>
            <a:chExt cx="8011371" cy="757283"/>
          </a:xfrm>
        </p:grpSpPr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618F5D1C-48D0-BFCE-36D6-9C34328A5709}"/>
                </a:ext>
              </a:extLst>
            </p:cNvPr>
            <p:cNvSpPr/>
            <p:nvPr/>
          </p:nvSpPr>
          <p:spPr>
            <a:xfrm>
              <a:off x="3637008" y="2050619"/>
              <a:ext cx="7753235" cy="7017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>
                  <a:solidFill>
                    <a:schemeClr val="tx1"/>
                  </a:solidFill>
                  <a:latin typeface="Freesentation 5 Medium" pitchFamily="2" charset="-127"/>
                  <a:ea typeface="Freesentation 5 Medium" pitchFamily="2" charset="-127"/>
                </a:rPr>
                <a:t>운전 기록을 바탕으로 한 </a:t>
              </a:r>
              <a:r>
                <a:rPr kumimoji="1" lang="ko-KR" altLang="en-US" b="1">
                  <a:solidFill>
                    <a:schemeClr val="tx1"/>
                  </a:solidFill>
                  <a:latin typeface="Freesentation 7 Bold" pitchFamily="2" charset="-127"/>
                  <a:ea typeface="Freesentation 7 Bold" pitchFamily="2" charset="-127"/>
                </a:rPr>
                <a:t>운전 교육 및 피드백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763172C-9FF6-71B5-0003-DB8FD431D2B9}"/>
                </a:ext>
              </a:extLst>
            </p:cNvPr>
            <p:cNvSpPr/>
            <p:nvPr/>
          </p:nvSpPr>
          <p:spPr>
            <a:xfrm>
              <a:off x="3378872" y="2022842"/>
              <a:ext cx="735639" cy="757283"/>
            </a:xfrm>
            <a:prstGeom prst="ellipse">
              <a:avLst/>
            </a:prstGeom>
            <a:solidFill>
              <a:srgbClr val="0432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>
                  <a:latin typeface="Freesentation 9 Black" pitchFamily="2" charset="-127"/>
                  <a:ea typeface="Freesentation 9 Black" pitchFamily="2" charset="-127"/>
                </a:rPr>
                <a:t>3</a:t>
              </a:r>
              <a:endParaRPr kumimoji="1" lang="ko-KR" altLang="en-US" sz="2800" b="1">
                <a:latin typeface="Freesentation 9 Black" pitchFamily="2" charset="-127"/>
                <a:ea typeface="Freesentation 9 Black" pitchFamily="2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D512B26-2F2D-5EB6-6A52-1E0F3DF5F902}"/>
              </a:ext>
            </a:extLst>
          </p:cNvPr>
          <p:cNvGrpSpPr/>
          <p:nvPr/>
        </p:nvGrpSpPr>
        <p:grpSpPr>
          <a:xfrm>
            <a:off x="3378872" y="5067204"/>
            <a:ext cx="8011371" cy="757283"/>
            <a:chOff x="3378872" y="2022842"/>
            <a:chExt cx="8011371" cy="757283"/>
          </a:xfrm>
        </p:grpSpPr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6081010-A616-70BF-7CB4-63677852FCE1}"/>
                </a:ext>
              </a:extLst>
            </p:cNvPr>
            <p:cNvSpPr/>
            <p:nvPr/>
          </p:nvSpPr>
          <p:spPr>
            <a:xfrm>
              <a:off x="3637008" y="2050619"/>
              <a:ext cx="7753235" cy="7017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>
                  <a:solidFill>
                    <a:schemeClr val="tx1"/>
                  </a:solidFill>
                  <a:latin typeface="Freesentation 7 Bold" pitchFamily="2" charset="-127"/>
                  <a:ea typeface="Freesentation 7 Bold" pitchFamily="2" charset="-127"/>
                </a:rPr>
                <a:t>사고 발생 시 대응 지원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C31DA68-32CC-A18F-B320-7F66C3074A1A}"/>
                </a:ext>
              </a:extLst>
            </p:cNvPr>
            <p:cNvSpPr/>
            <p:nvPr/>
          </p:nvSpPr>
          <p:spPr>
            <a:xfrm>
              <a:off x="3378872" y="2022842"/>
              <a:ext cx="735639" cy="757283"/>
            </a:xfrm>
            <a:prstGeom prst="ellipse">
              <a:avLst/>
            </a:prstGeom>
            <a:solidFill>
              <a:srgbClr val="0432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2800" b="1">
                  <a:latin typeface="Freesentation 9 Black" pitchFamily="2" charset="-127"/>
                  <a:ea typeface="Freesentation 9 Black" pitchFamily="2" charset="-127"/>
                </a:rPr>
                <a:t>4</a:t>
              </a:r>
              <a:endParaRPr kumimoji="1" lang="ko-KR" altLang="en-US" sz="2800" b="1">
                <a:latin typeface="Freesentation 9 Black" pitchFamily="2" charset="-127"/>
                <a:ea typeface="Freesentation 9 Black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9645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112541" y="24611"/>
            <a:ext cx="1219200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3448662" y="587314"/>
            <a:ext cx="845841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AI</a:t>
            </a: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 모델 개발 </a:t>
            </a:r>
            <a:r>
              <a:rPr lang="en-US" altLang="ko-KR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latin typeface="Gmarket Sans Bold" panose="02000000000000000000" pitchFamily="2" charset="-128"/>
                <a:ea typeface="Gmarket Sans Bold" panose="02000000000000000000" pitchFamily="2" charset="-128"/>
              </a:rPr>
              <a:t>–</a:t>
            </a: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latin typeface="Gmarket Sans Bold" panose="02000000000000000000" pitchFamily="2" charset="-128"/>
                <a:ea typeface="Gmarket Sans Bold" panose="02000000000000000000" pitchFamily="2" charset="-128"/>
              </a:rPr>
              <a:t> 프레임워크</a:t>
            </a:r>
            <a:endParaRPr lang="en-US" altLang="ko-KR" sz="3600" b="1" spc="-300">
              <a:ln>
                <a:solidFill>
                  <a:srgbClr val="5F0080">
                    <a:alpha val="0"/>
                  </a:srgbClr>
                </a:solidFill>
              </a:ln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4E429-9C75-BE45-4FF9-504477CDBFD4}"/>
              </a:ext>
            </a:extLst>
          </p:cNvPr>
          <p:cNvSpPr txBox="1"/>
          <p:nvPr/>
        </p:nvSpPr>
        <p:spPr>
          <a:xfrm>
            <a:off x="708575" y="587314"/>
            <a:ext cx="126509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도구</a:t>
            </a:r>
            <a:endParaRPr lang="en-US" altLang="ko-KR" sz="24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624F0E6-716C-3703-F381-62C6B6987A79}"/>
              </a:ext>
            </a:extLst>
          </p:cNvPr>
          <p:cNvSpPr/>
          <p:nvPr/>
        </p:nvSpPr>
        <p:spPr>
          <a:xfrm>
            <a:off x="3448662" y="1851748"/>
            <a:ext cx="3830679" cy="44189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7FBFB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4B9067-58B1-72CC-8E3E-70E995517EC0}"/>
              </a:ext>
            </a:extLst>
          </p:cNvPr>
          <p:cNvSpPr/>
          <p:nvPr/>
        </p:nvSpPr>
        <p:spPr>
          <a:xfrm>
            <a:off x="7876602" y="1851748"/>
            <a:ext cx="3830679" cy="44189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7FBFB"/>
              </a:solidFill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3CE098EC-1A16-C597-9124-84520B6566ED}"/>
              </a:ext>
            </a:extLst>
          </p:cNvPr>
          <p:cNvSpPr txBox="1"/>
          <p:nvPr/>
        </p:nvSpPr>
        <p:spPr>
          <a:xfrm>
            <a:off x="4015955" y="2286164"/>
            <a:ext cx="2696092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YOLOv8</a:t>
            </a:r>
            <a:endParaRPr lang="ko-KR" sz="28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AC3F31C2-34C3-C93C-E5A0-9821CA845E8F}"/>
              </a:ext>
            </a:extLst>
          </p:cNvPr>
          <p:cNvSpPr txBox="1"/>
          <p:nvPr/>
        </p:nvSpPr>
        <p:spPr>
          <a:xfrm>
            <a:off x="8443895" y="2286164"/>
            <a:ext cx="2696092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OpenCV</a:t>
            </a:r>
            <a:endParaRPr lang="ko-KR" sz="28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EA62E529-89E2-9DD8-38B2-394A08C4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878" y="3029324"/>
            <a:ext cx="2946246" cy="150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컴퓨터 비전이란? OpenCV 라이브러리로 시작하기">
            <a:extLst>
              <a:ext uri="{FF2B5EF4-FFF2-40B4-BE49-F238E27FC236}">
                <a16:creationId xmlns:a16="http://schemas.microsoft.com/office/drawing/2014/main" id="{D10F4147-AF0C-8064-CC5A-971D9605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404" y="3029324"/>
            <a:ext cx="2725069" cy="150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6645458-07C3-8342-54F0-77D9EA1A7163}"/>
              </a:ext>
            </a:extLst>
          </p:cNvPr>
          <p:cNvSpPr txBox="1"/>
          <p:nvPr/>
        </p:nvSpPr>
        <p:spPr>
          <a:xfrm>
            <a:off x="8447661" y="4750131"/>
            <a:ext cx="2688557" cy="1136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이미지 처리 작업을 수행하기 위한</a:t>
            </a:r>
            <a:b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</a:b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오픈 소스 라이브러리로 </a:t>
            </a:r>
            <a:b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</a:b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다양한 영상 처리 기능을 제공함</a:t>
            </a:r>
            <a:endParaRPr lang="en-US" altLang="ko-KR" spc="-5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A4504-DE91-BF56-ECB7-F82CEF166A6D}"/>
              </a:ext>
            </a:extLst>
          </p:cNvPr>
          <p:cNvSpPr txBox="1"/>
          <p:nvPr/>
        </p:nvSpPr>
        <p:spPr>
          <a:xfrm>
            <a:off x="3935569" y="4750131"/>
            <a:ext cx="2856872" cy="1136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실시간 객체 탐지를 수행하는 딥러닝</a:t>
            </a:r>
            <a:b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</a:b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모델로 이미지나 비디오에서 </a:t>
            </a:r>
            <a:b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</a:b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여러 객체를 빠르게 탐지 가능함</a:t>
            </a:r>
            <a:endParaRPr lang="en-US" altLang="ko-KR" spc="-5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860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112541" y="24611"/>
            <a:ext cx="1219200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3448662" y="587314"/>
            <a:ext cx="845841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서비스 개발 </a:t>
            </a:r>
            <a:r>
              <a:rPr lang="en-US" altLang="ko-KR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latin typeface="Gmarket Sans Bold" panose="02000000000000000000" pitchFamily="2" charset="-128"/>
                <a:ea typeface="Gmarket Sans Bold" panose="02000000000000000000" pitchFamily="2" charset="-128"/>
              </a:rPr>
              <a:t>–</a:t>
            </a: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latin typeface="Gmarket Sans Bold" panose="02000000000000000000" pitchFamily="2" charset="-128"/>
                <a:ea typeface="Gmarket Sans Bold" panose="02000000000000000000" pitchFamily="2" charset="-128"/>
              </a:rPr>
              <a:t> 시스템 설계</a:t>
            </a:r>
            <a:endParaRPr lang="en-US" altLang="ko-KR" sz="3600" b="1" spc="-300">
              <a:ln>
                <a:solidFill>
                  <a:srgbClr val="5F0080">
                    <a:alpha val="0"/>
                  </a:srgbClr>
                </a:solidFill>
              </a:ln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4E429-9C75-BE45-4FF9-504477CDBFD4}"/>
              </a:ext>
            </a:extLst>
          </p:cNvPr>
          <p:cNvSpPr txBox="1"/>
          <p:nvPr/>
        </p:nvSpPr>
        <p:spPr>
          <a:xfrm>
            <a:off x="708575" y="587314"/>
            <a:ext cx="126509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도구</a:t>
            </a:r>
            <a:endParaRPr lang="en-US" altLang="ko-KR" sz="24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4191BC3-DC21-CAFD-4F4B-286FED7637A8}"/>
              </a:ext>
            </a:extLst>
          </p:cNvPr>
          <p:cNvSpPr/>
          <p:nvPr/>
        </p:nvSpPr>
        <p:spPr>
          <a:xfrm>
            <a:off x="3448662" y="1851748"/>
            <a:ext cx="8259244" cy="44189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7FBFB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C41837-8149-3233-E933-558D3D62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644" y="2583677"/>
            <a:ext cx="7192015" cy="28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06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112541" y="24611"/>
            <a:ext cx="12192001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65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3448662" y="587314"/>
            <a:ext cx="845841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650B9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서비스 개발 </a:t>
            </a:r>
            <a:r>
              <a:rPr lang="en-US" altLang="ko-KR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latin typeface="Gmarket Sans Bold" panose="02000000000000000000" pitchFamily="2" charset="-128"/>
                <a:ea typeface="Gmarket Sans Bold" panose="02000000000000000000" pitchFamily="2" charset="-128"/>
              </a:rPr>
              <a:t>–</a:t>
            </a:r>
            <a:r>
              <a:rPr lang="ko-KR" altLang="en-US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latin typeface="Gmarket Sans Bold" panose="02000000000000000000" pitchFamily="2" charset="-128"/>
                <a:ea typeface="Gmarket Sans Bold" panose="02000000000000000000" pitchFamily="2" charset="-128"/>
              </a:rPr>
              <a:t> </a:t>
            </a:r>
            <a:r>
              <a:rPr lang="en-US" altLang="ko-KR" sz="3600" b="1" spc="-300">
                <a:ln>
                  <a:solidFill>
                    <a:srgbClr val="5F0080">
                      <a:alpha val="0"/>
                    </a:srgbClr>
                  </a:solidFill>
                </a:ln>
                <a:latin typeface="Gmarket Sans Bold" panose="02000000000000000000" pitchFamily="2" charset="-128"/>
                <a:ea typeface="Gmarket Sans Bold" panose="02000000000000000000" pitchFamily="2" charset="-128"/>
              </a:rPr>
              <a:t>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E4E429-9C75-BE45-4FF9-504477CDBFD4}"/>
              </a:ext>
            </a:extLst>
          </p:cNvPr>
          <p:cNvSpPr txBox="1"/>
          <p:nvPr/>
        </p:nvSpPr>
        <p:spPr>
          <a:xfrm>
            <a:off x="708575" y="587314"/>
            <a:ext cx="126509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30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도구</a:t>
            </a:r>
            <a:endParaRPr lang="en-US" altLang="ko-KR" sz="2400" spc="-30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FA0E015-BF98-F3ED-4153-A3C30167B813}"/>
              </a:ext>
            </a:extLst>
          </p:cNvPr>
          <p:cNvSpPr/>
          <p:nvPr/>
        </p:nvSpPr>
        <p:spPr>
          <a:xfrm>
            <a:off x="3448662" y="1851748"/>
            <a:ext cx="3830679" cy="44189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7FBFB"/>
              </a:solidFill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0127F64-74C2-6B88-6A62-041914841B3B}"/>
              </a:ext>
            </a:extLst>
          </p:cNvPr>
          <p:cNvSpPr/>
          <p:nvPr/>
        </p:nvSpPr>
        <p:spPr>
          <a:xfrm>
            <a:off x="7876602" y="1851748"/>
            <a:ext cx="3830679" cy="44189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7FBFB"/>
              </a:solidFill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74871F3E-CC7C-861B-7466-92B452F41C54}"/>
              </a:ext>
            </a:extLst>
          </p:cNvPr>
          <p:cNvSpPr txBox="1"/>
          <p:nvPr/>
        </p:nvSpPr>
        <p:spPr>
          <a:xfrm>
            <a:off x="4015955" y="2286164"/>
            <a:ext cx="2696092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en-US" altLang="ko-KR" sz="2800" b="1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T Map API</a:t>
            </a:r>
            <a:endParaRPr lang="ko-KR" sz="28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CD4ACE4B-B5F2-F621-29B7-64951F88DC8C}"/>
              </a:ext>
            </a:extLst>
          </p:cNvPr>
          <p:cNvSpPr txBox="1"/>
          <p:nvPr/>
        </p:nvSpPr>
        <p:spPr>
          <a:xfrm>
            <a:off x="8357159" y="2286164"/>
            <a:ext cx="2869564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한국도로교통공단 </a:t>
            </a:r>
            <a:r>
              <a:rPr lang="en-US" altLang="ko-KR" sz="2800" b="1" u="none" strike="noStrike" spc="-150">
                <a:solidFill>
                  <a:srgbClr val="043276"/>
                </a:solidFill>
                <a:latin typeface="Freesentation 6 SemiBold" pitchFamily="2" charset="-127"/>
                <a:ea typeface="Freesentation 6 SemiBold" pitchFamily="2" charset="-127"/>
              </a:rPr>
              <a:t>API</a:t>
            </a:r>
            <a:endParaRPr lang="ko-KR" sz="2800" b="1" u="none" strike="noStrike" spc="-150">
              <a:solidFill>
                <a:srgbClr val="043276"/>
              </a:solidFill>
              <a:latin typeface="Freesentation 6 SemiBold" pitchFamily="2" charset="-127"/>
              <a:ea typeface="Freesentation 6 Semi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E1B32-CB67-71DB-7DD7-25F17955439E}"/>
              </a:ext>
            </a:extLst>
          </p:cNvPr>
          <p:cNvSpPr txBox="1"/>
          <p:nvPr/>
        </p:nvSpPr>
        <p:spPr>
          <a:xfrm>
            <a:off x="8363509" y="4750131"/>
            <a:ext cx="2856871" cy="1136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교통사고 정보 개방 시스템에서</a:t>
            </a:r>
            <a:b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</a:b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제공하는 사고 다발지 정보 데이터를</a:t>
            </a:r>
            <a:b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</a:b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활용하여 안전 운전 경로 개발</a:t>
            </a:r>
            <a:endParaRPr lang="en-US" altLang="ko-KR" spc="-5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FCBBA-18D0-A089-05F7-C0A760C7E09A}"/>
              </a:ext>
            </a:extLst>
          </p:cNvPr>
          <p:cNvSpPr txBox="1"/>
          <p:nvPr/>
        </p:nvSpPr>
        <p:spPr>
          <a:xfrm>
            <a:off x="3784893" y="4750131"/>
            <a:ext cx="3158236" cy="1136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T Map API</a:t>
            </a:r>
            <a:r>
              <a:rPr lang="ko-KR" altLang="en-US" spc="-5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를</a:t>
            </a: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 활용하여 지도 생성하기</a:t>
            </a:r>
            <a: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,</a:t>
            </a:r>
            <a:b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</a:b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자동차 경로 안내</a:t>
            </a:r>
            <a: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,</a:t>
            </a: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 리버스 </a:t>
            </a:r>
            <a:r>
              <a:rPr lang="ko-KR" altLang="en-US" spc="-50" err="1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지오코딩</a:t>
            </a:r>
            <a: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,</a:t>
            </a:r>
            <a:br>
              <a:rPr lang="en-US" altLang="ko-KR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</a:br>
            <a:r>
              <a:rPr lang="ko-KR" altLang="en-US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Freesentation 5 Medium" pitchFamily="2" charset="-127"/>
                <a:ea typeface="Freesentation 5 Medium" pitchFamily="2" charset="-127"/>
              </a:rPr>
              <a:t>명칭 통합 검색 기능 개발</a:t>
            </a:r>
            <a:endParaRPr lang="en-US" altLang="ko-KR" spc="-5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650B9"/>
              </a:solidFill>
              <a:latin typeface="Freesentation 5 Medium" pitchFamily="2" charset="-127"/>
              <a:ea typeface="Freesentation 5 Medium" pitchFamily="2" charset="-127"/>
            </a:endParaRPr>
          </a:p>
        </p:txBody>
      </p:sp>
      <p:pic>
        <p:nvPicPr>
          <p:cNvPr id="5126" name="Picture 6" descr="티맵에 숨어 있는 유용한 기능 활용해 보니｜동아일보">
            <a:extLst>
              <a:ext uri="{FF2B5EF4-FFF2-40B4-BE49-F238E27FC236}">
                <a16:creationId xmlns:a16="http://schemas.microsoft.com/office/drawing/2014/main" id="{2111E355-637A-14FD-B6FE-00331451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5" y="3150012"/>
            <a:ext cx="1295071" cy="129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도로교통공단, 추계 학술대회 개최 - 교통뉴스">
            <a:extLst>
              <a:ext uri="{FF2B5EF4-FFF2-40B4-BE49-F238E27FC236}">
                <a16:creationId xmlns:a16="http://schemas.microsoft.com/office/drawing/2014/main" id="{BB5C134C-9B33-0D7B-F236-88DEF3DB4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346" y="3092211"/>
            <a:ext cx="1529185" cy="141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58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2F2F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898</Words>
  <Application>Microsoft Macintosh PowerPoint</Application>
  <PresentationFormat>와이드스크린</PresentationFormat>
  <Paragraphs>170</Paragraphs>
  <Slides>29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Freesentation 5 Medium</vt:lpstr>
      <vt:lpstr>G마켓 산스 Medium</vt:lpstr>
      <vt:lpstr>Gmarket Sans Bold</vt:lpstr>
      <vt:lpstr>Freesentation 9 Black</vt:lpstr>
      <vt:lpstr>Wingdings</vt:lpstr>
      <vt:lpstr>G마켓 산스 Bold</vt:lpstr>
      <vt:lpstr>맑은 고딕</vt:lpstr>
      <vt:lpstr>Freesentation 4 Regular</vt:lpstr>
      <vt:lpstr>Freesentation 6 SemiBold</vt:lpstr>
      <vt:lpstr>Freesentation 7 Bold</vt:lpstr>
      <vt:lpstr>Arial</vt:lpstr>
      <vt:lpstr>.SF 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김주송</cp:lastModifiedBy>
  <cp:revision>16</cp:revision>
  <dcterms:created xsi:type="dcterms:W3CDTF">2021-10-08T07:41:36Z</dcterms:created>
  <dcterms:modified xsi:type="dcterms:W3CDTF">2024-10-22T14:42:45Z</dcterms:modified>
</cp:coreProperties>
</file>